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59" r:id="rId4"/>
    <p:sldId id="258" r:id="rId5"/>
    <p:sldId id="286" r:id="rId6"/>
    <p:sldId id="287" r:id="rId7"/>
    <p:sldId id="260" r:id="rId8"/>
    <p:sldId id="262" r:id="rId9"/>
    <p:sldId id="263" r:id="rId10"/>
    <p:sldId id="288" r:id="rId11"/>
    <p:sldId id="289" r:id="rId12"/>
    <p:sldId id="290" r:id="rId13"/>
    <p:sldId id="264" r:id="rId14"/>
    <p:sldId id="265" r:id="rId15"/>
    <p:sldId id="266" r:id="rId16"/>
    <p:sldId id="294" r:id="rId17"/>
    <p:sldId id="291" r:id="rId18"/>
    <p:sldId id="295" r:id="rId19"/>
    <p:sldId id="296" r:id="rId20"/>
    <p:sldId id="297" r:id="rId21"/>
    <p:sldId id="298"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6579" autoAdjust="0"/>
  </p:normalViewPr>
  <p:slideViewPr>
    <p:cSldViewPr snapToGrid="0" snapToObjects="1">
      <p:cViewPr varScale="1">
        <p:scale>
          <a:sx n="90" d="100"/>
          <a:sy n="90" d="100"/>
        </p:scale>
        <p:origin x="1008"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8253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it-IT" dirty="0"/>
              <a:t>L'encoder riceve una sequenza di </a:t>
            </a:r>
            <a:r>
              <a:rPr lang="it-IT" b="1" dirty="0"/>
              <a:t>dati di input</a:t>
            </a:r>
            <a:r>
              <a:rPr lang="it-IT" dirty="0"/>
              <a:t> (ad esempio, una frase in una lingua di partenza nel caso della traduzione). L'input viene quindi elaborato attraverso una serie di </a:t>
            </a:r>
            <a:r>
              <a:rPr lang="it-IT" b="1" dirty="0"/>
              <a:t>strati encoder</a:t>
            </a:r>
            <a:r>
              <a:rPr lang="it-IT" dirty="0"/>
              <a:t> che consistono in:</a:t>
            </a:r>
          </a:p>
          <a:p>
            <a:r>
              <a:rPr lang="it-IT" b="1" dirty="0"/>
              <a:t>Self-attention</a:t>
            </a:r>
            <a:r>
              <a:rPr lang="it-IT" dirty="0"/>
              <a:t> (auto-attention): consente al modello di guardare a tutte le parole della sequenza di input contemporaneamente, "pesando" l'importanza di ciascuna parola in base al contesto.</a:t>
            </a:r>
          </a:p>
          <a:p>
            <a:r>
              <a:rPr lang="it-IT" b="1" dirty="0"/>
              <a:t>Feed-forward layers</a:t>
            </a:r>
            <a:r>
              <a:rPr lang="it-IT" dirty="0"/>
              <a:t>: una rete neurale fully-connected che viene applicata ai vettori di attenzione.</a:t>
            </a:r>
          </a:p>
          <a:p>
            <a:r>
              <a:rPr lang="it-IT" dirty="0"/>
              <a:t>Il risultato finale dell'encoder è una </a:t>
            </a:r>
            <a:r>
              <a:rPr lang="it-IT" b="1" dirty="0"/>
              <a:t>rappresentazione contestualizzata</a:t>
            </a:r>
            <a:r>
              <a:rPr lang="it-IT" dirty="0"/>
              <a:t> dell'input, che viene poi passata al decoder.</a:t>
            </a:r>
          </a:p>
          <a:p>
            <a:endParaRPr lang="it-IT" dirty="0"/>
          </a:p>
          <a:p>
            <a:r>
              <a:rPr lang="it-IT" dirty="0"/>
              <a:t>Il decoder in un Transformer riceve </a:t>
            </a:r>
            <a:r>
              <a:rPr lang="it-IT" b="1" dirty="0"/>
              <a:t>due tipi di input</a:t>
            </a:r>
            <a:r>
              <a:rPr lang="it-IT" dirty="0"/>
              <a:t>:</a:t>
            </a:r>
          </a:p>
          <a:p>
            <a:r>
              <a:rPr lang="it-IT" b="1" dirty="0"/>
              <a:t>Il contesto dall'encoder</a:t>
            </a:r>
            <a:r>
              <a:rPr lang="it-IT" dirty="0"/>
              <a:t>: i vettori di output dell'encoder (una sequenza di rappresentazioni contestualizzate delle parole di input) vengono passati al decoder per fornire al modello una comprensione della sequenza di input.</a:t>
            </a:r>
          </a:p>
          <a:p>
            <a:r>
              <a:rPr lang="it-IT" b="1" dirty="0"/>
              <a:t>I token generati precedentemente</a:t>
            </a:r>
            <a:r>
              <a:rPr lang="it-IT" dirty="0"/>
              <a:t>: durante la generazione del testo, il decoder utilizza anche i </a:t>
            </a:r>
            <a:r>
              <a:rPr lang="it-IT" b="1" dirty="0"/>
              <a:t>token precedentemente generati</a:t>
            </a:r>
            <a:r>
              <a:rPr lang="it-IT" dirty="0"/>
              <a:t> (nel caso della generazione sequenziale, come in traduzione o in modelli di generazione di testo) come input per decidere il token successivo.</a:t>
            </a:r>
          </a:p>
          <a:p>
            <a:endParaRPr lang="it-IT" dirty="0"/>
          </a:p>
          <a:p>
            <a:r>
              <a:rPr lang="it-IT" b="1" dirty="0"/>
              <a:t>Dettagli su come funziona l'input nel decoder</a:t>
            </a:r>
          </a:p>
          <a:p>
            <a:r>
              <a:rPr lang="it-IT" b="1" dirty="0"/>
              <a:t>Input Masking</a:t>
            </a:r>
            <a:r>
              <a:rPr lang="it-IT" dirty="0"/>
              <a:t>:</a:t>
            </a:r>
          </a:p>
          <a:p>
            <a:pPr lvl="1"/>
            <a:r>
              <a:rPr lang="it-IT" dirty="0"/>
              <a:t>All'interno del decoder, esiste un meccanismo chiamato </a:t>
            </a:r>
            <a:r>
              <a:rPr lang="it-IT" b="1" dirty="0"/>
              <a:t>masked self-attention</a:t>
            </a:r>
            <a:r>
              <a:rPr lang="it-IT" dirty="0"/>
              <a:t> che impedisce al modello di "guardare avanti" nella sequenza che sta generando. In altre parole, il modello può vedere solo i </a:t>
            </a:r>
            <a:r>
              <a:rPr lang="it-IT" b="1" dirty="0"/>
              <a:t>token precedenti</a:t>
            </a:r>
            <a:r>
              <a:rPr lang="it-IT" dirty="0"/>
              <a:t> e </a:t>
            </a:r>
            <a:r>
              <a:rPr lang="it-IT" b="1" dirty="0"/>
              <a:t>non</a:t>
            </a:r>
            <a:r>
              <a:rPr lang="it-IT" dirty="0"/>
              <a:t> quelli futuri. Questo è essenziale durante la generazione di sequenze, per garantire che la previsione di un token dipenda solo da quelli precedenti e non dal futuro (in un processo autoregressivo).</a:t>
            </a:r>
          </a:p>
          <a:p>
            <a:r>
              <a:rPr lang="it-IT" b="1" dirty="0"/>
              <a:t>Self-attention nel Decoder</a:t>
            </a:r>
            <a:r>
              <a:rPr lang="it-IT" dirty="0"/>
              <a:t>:</a:t>
            </a:r>
          </a:p>
          <a:p>
            <a:pPr lvl="1"/>
            <a:r>
              <a:rPr lang="it-IT" dirty="0"/>
              <a:t>Come l'encoder, il decoder utilizza il meccanismo di </a:t>
            </a:r>
            <a:r>
              <a:rPr lang="it-IT" b="1" dirty="0"/>
              <a:t>self-attention</a:t>
            </a:r>
            <a:r>
              <a:rPr lang="it-IT" dirty="0"/>
              <a:t> per comprendere le relazioni tra i token generati finora. Questo consente al modello di apprendere la struttura interna della sequenza che sta producendo.</a:t>
            </a:r>
          </a:p>
          <a:p>
            <a:r>
              <a:rPr lang="it-IT" b="1" dirty="0"/>
              <a:t>Attenzione tra Encoder e Decoder</a:t>
            </a:r>
            <a:r>
              <a:rPr lang="it-IT" dirty="0"/>
              <a:t>:</a:t>
            </a:r>
          </a:p>
          <a:p>
            <a:pPr lvl="1"/>
            <a:r>
              <a:rPr lang="it-IT" dirty="0"/>
              <a:t>Oltre alla self-attention, ogni layer del decoder include anche un'</a:t>
            </a:r>
            <a:r>
              <a:rPr lang="it-IT" b="1" dirty="0"/>
              <a:t>attenzione incrociata</a:t>
            </a:r>
            <a:r>
              <a:rPr lang="it-IT" dirty="0"/>
              <a:t> (cross-attention) che si applica ai vettori provenienti dall'encoder. Qui, il decoder può "guardare" all'output dell'encoder e determinare quali parti della sequenza di input (ad esempio, in un modello di traduzione, quali parole) sono più rilevanti per generare la parola successiva.</a:t>
            </a:r>
          </a:p>
          <a:p>
            <a:endParaRPr lang="it-IT" dirty="0"/>
          </a:p>
          <a:p>
            <a:endParaRPr lang="it-IT" dirty="0"/>
          </a:p>
          <a:p>
            <a:r>
              <a:rPr lang="it-IT" dirty="0"/>
              <a:t>Sia l’encoder sia il decoder sono costituiti da molti layer collegati da un meccanismo di auto-attenzione che consente al modello di valutare l’importanza delle diverse parole (o token) in una sequenza, l’una rispetto all’altra.</a:t>
            </a:r>
          </a:p>
          <a:p>
            <a:endParaRPr lang="it-IT" dirty="0"/>
          </a:p>
          <a:p>
            <a:endParaRPr lang="it-IT" dirty="0"/>
          </a:p>
          <a:p>
            <a:endParaRPr lang="it-IT" dirty="0"/>
          </a:p>
          <a:p>
            <a:r>
              <a:rPr lang="it-IT" sz="1200" b="0" i="0" u="none" strike="noStrike" kern="1200" baseline="0" dirty="0">
                <a:solidFill>
                  <a:schemeClr val="tx1"/>
                </a:solidFill>
                <a:latin typeface="+mn-lt"/>
                <a:ea typeface="+mn-ea"/>
                <a:cs typeface="+mn-cs"/>
              </a:rPr>
              <a:t>Questa figura mostra la fase finale del processo di traduzione, in cui il decoder deve generare</a:t>
            </a:r>
          </a:p>
          <a:p>
            <a:r>
              <a:rPr lang="it-IT" sz="1200" b="0" i="0" u="none" strike="noStrike" kern="1200" baseline="0" dirty="0">
                <a:solidFill>
                  <a:schemeClr val="tx1"/>
                </a:solidFill>
                <a:latin typeface="+mn-lt"/>
                <a:ea typeface="+mn-ea"/>
                <a:cs typeface="+mn-cs"/>
              </a:rPr>
              <a:t>solo la parola finale (“Beispiel”), dato il testo di input originale (“This is an example”) e una frase</a:t>
            </a:r>
          </a:p>
          <a:p>
            <a:r>
              <a:rPr lang="it-IT" sz="1200" b="0" i="0" u="none" strike="noStrike" kern="1200" baseline="0" dirty="0">
                <a:solidFill>
                  <a:schemeClr val="tx1"/>
                </a:solidFill>
                <a:latin typeface="+mn-lt"/>
                <a:ea typeface="+mn-ea"/>
                <a:cs typeface="+mn-cs"/>
              </a:rPr>
              <a:t>parzialmente tradotta (“Das ist ein”), per completare la traduzione.</a:t>
            </a:r>
            <a:endParaRPr lang="en-US" dirty="0"/>
          </a:p>
        </p:txBody>
      </p:sp>
    </p:spTree>
    <p:extLst>
      <p:ext uri="{BB962C8B-B14F-4D97-AF65-F5344CB8AC3E}">
        <p14:creationId xmlns:p14="http://schemas.microsoft.com/office/powerpoint/2010/main" val="197399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it-IT" dirty="0"/>
              <a:t>Un modello che usa solo l'</a:t>
            </a:r>
            <a:r>
              <a:rPr lang="it-IT" b="1" dirty="0"/>
              <a:t>encoder</a:t>
            </a:r>
            <a:r>
              <a:rPr lang="it-IT" dirty="0"/>
              <a:t> si concentra sul </a:t>
            </a:r>
            <a:r>
              <a:rPr lang="it-IT" b="1" dirty="0"/>
              <a:t>comprendere il testo</a:t>
            </a:r>
            <a:r>
              <a:rPr lang="it-IT" dirty="0"/>
              <a:t>. Questo significa che il suo obiettivo è di leggere e interpretare una sequenza di parole (o frasi) senza generare una risposta. Il modello </a:t>
            </a:r>
            <a:r>
              <a:rPr lang="it-IT" b="1" dirty="0"/>
              <a:t>prende un testo in input</a:t>
            </a:r>
            <a:r>
              <a:rPr lang="it-IT" dirty="0"/>
              <a:t>, lo elabora e restituisce una rappresentazione (un vettore) che rappresenta il significato di quel testo.</a:t>
            </a:r>
          </a:p>
          <a:p>
            <a:endParaRPr lang="it-IT" dirty="0"/>
          </a:p>
          <a:p>
            <a:r>
              <a:rPr lang="it-IT" dirty="0"/>
              <a:t>Un modello che usa solo il </a:t>
            </a:r>
            <a:r>
              <a:rPr lang="it-IT" b="1" dirty="0"/>
              <a:t>decoder</a:t>
            </a:r>
            <a:r>
              <a:rPr lang="it-IT" dirty="0"/>
              <a:t> è progettato per </a:t>
            </a:r>
            <a:r>
              <a:rPr lang="it-IT" b="1" dirty="0"/>
              <a:t>generare testo</a:t>
            </a:r>
            <a:r>
              <a:rPr lang="it-IT" dirty="0"/>
              <a:t>. Questi modelli vengono addestrati per "predire" la parola successiva in una sequenza, basandosi su quelle che sono già state generate. In altre parole, il decoder è specializzato nell’</a:t>
            </a:r>
            <a:r>
              <a:rPr lang="it-IT" b="1" dirty="0"/>
              <a:t>invenzione o generazione di nuove parole.</a:t>
            </a:r>
            <a:endParaRPr lang="it-IT" dirty="0"/>
          </a:p>
          <a:p>
            <a:endParaRPr lang="it-IT" dirty="0"/>
          </a:p>
          <a:p>
            <a:endParaRPr lang="it-IT" dirty="0"/>
          </a:p>
          <a:p>
            <a:endParaRPr lang="it-IT" dirty="0"/>
          </a:p>
          <a:p>
            <a:r>
              <a:rPr lang="it-IT" dirty="0"/>
              <a:t>Varianti successive dell’architettura a transformer, come BERT (Bidirectional Encoder Representations From Transformers) e i vari modelli GPT (Generative Pretrained Transformer), si sono basate su questo concetto per adattare questa architettura a diverse attività.</a:t>
            </a:r>
          </a:p>
          <a:p>
            <a:endParaRPr lang="it-IT" dirty="0"/>
          </a:p>
          <a:p>
            <a:r>
              <a:rPr lang="it-IT" dirty="0"/>
              <a:t>Un BERT, che è costruito sul sub-modulo encoder del transformer, differisce nel suo approccio all’addestramento da un GPT. Mentre un GPT è progettato per attività generative,</a:t>
            </a:r>
          </a:p>
          <a:p>
            <a:r>
              <a:rPr lang="it-IT" dirty="0"/>
              <a:t>un BERT e le sue varianti sono specializzate nella previsione di parole mascherate. (es. X (ex-Twitter) utilizza un BERT per rilevare i contenuti tossici).</a:t>
            </a:r>
          </a:p>
          <a:p>
            <a:endParaRPr lang="it-IT" dirty="0"/>
          </a:p>
          <a:p>
            <a:r>
              <a:rPr lang="it-IT" dirty="0"/>
              <a:t>Un GPT, al contrario, si concentra sulla parte decoder dell’architettura a transformer, ed è progettato per attività che richiedono la generazione di testi.</a:t>
            </a:r>
          </a:p>
          <a:p>
            <a:endParaRPr lang="it-IT" dirty="0"/>
          </a:p>
          <a:p>
            <a:endParaRPr lang="it-IT" dirty="0"/>
          </a:p>
          <a:p>
            <a:endParaRPr lang="it-IT" dirty="0"/>
          </a:p>
          <a:p>
            <a:endParaRPr lang="it-IT" dirty="0"/>
          </a:p>
          <a:p>
            <a:endParaRPr lang="it-IT" dirty="0"/>
          </a:p>
        </p:txBody>
      </p:sp>
    </p:spTree>
    <p:extLst>
      <p:ext uri="{BB962C8B-B14F-4D97-AF65-F5344CB8AC3E}">
        <p14:creationId xmlns:p14="http://schemas.microsoft.com/office/powerpoint/2010/main" val="3227714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it-IT" dirty="0"/>
              <a:t>compito di previsione della parola successiva è una forma di apprendimento ad auto supervisione, che è una forma di auto-etichettatura. Ciò significa che non abbiamo bisogno di compilare esplicitamente le etichette per i dati di addestramento in modo esplicito, ma possiamo usare la struttura degli stessi dati: possiamo usare la parola successiva in una frase o in un documento come etichetta per ciò che il modello dovrebbe prevedere. Poiché questo compito di previsione della parola successiva ci consente di creare etichette “al volo”, per addestrare i modelli LLM potete usare enormi dataset testuali non etichettati.</a:t>
            </a:r>
          </a:p>
          <a:p>
            <a:r>
              <a:rPr lang="it-IT" dirty="0"/>
              <a:t>i modelli a decoder come i GPT generano testo prevedendo il testo una parola alla volta, sono considerati modelli autoregressivi. I modelli autoregressivi incorporano i loro output precedenti come input per le previsioni future.</a:t>
            </a:r>
          </a:p>
          <a:p>
            <a:endParaRPr lang="it-IT" dirty="0"/>
          </a:p>
          <a:p>
            <a:r>
              <a:rPr lang="it-IT" dirty="0"/>
              <a:t>Sebbene il modello a transformer originale, costituito da blocchi encoder/decoder, fosse stato progettato esplicitamente per la traduzione linguistica, anche i modelli GPT, nonostante la loro architettura più ampia ma più semplice basata solo sul decoder e mirata alla previsione della parola successiva, sono in grado di eseguire attività di traduzione.</a:t>
            </a:r>
          </a:p>
          <a:p>
            <a:r>
              <a:rPr lang="it-IT" dirty="0"/>
              <a:t>Inizialmente, questa capacità è stata un po’ una sorpresa per i ricercatori, poiché è emersa da un modello addestrato principalmente su un compito di previsione della parola successiva, un’attività che non aveva come obiettivo specifico la traduzione. La capacità di eseguire attività per cui il modello non era stato esplicitamente addestrato è un comportamento emergente. Perché tale capacità non viene insegnata esplicitamente durante l’addestramento, ma emerge come conseguenza naturale dell’esposizione del modello a grandi quantità di dati multilingue in vari contesti</a:t>
            </a:r>
            <a:endParaRPr lang="en-US" dirty="0"/>
          </a:p>
          <a:p>
            <a:endParaRPr lang="en-US" dirty="0"/>
          </a:p>
        </p:txBody>
      </p:sp>
    </p:spTree>
    <p:extLst>
      <p:ext uri="{BB962C8B-B14F-4D97-AF65-F5344CB8AC3E}">
        <p14:creationId xmlns:p14="http://schemas.microsoft.com/office/powerpoint/2010/main" val="3842116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La tokenizzazione è cruciale perché permette ai modelli di NLP di "comprendere" e manipolare il testo in modo strutturato. In pratica, senza tokenizzazione, il modello non sarebbe in grado di lavorare con sequenze di testo grezzo.</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FF82DA-BDBA-3F00-9E6F-FD1FE0A3A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62D24B-86CF-CB93-CD26-6D0D19AE1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C98C7-1D45-646C-54A3-41DA180A87D8}"/>
              </a:ext>
            </a:extLst>
          </p:cNvPr>
          <p:cNvSpPr>
            <a:spLocks noGrp="1"/>
          </p:cNvSpPr>
          <p:nvPr>
            <p:ph type="body" idx="1"/>
          </p:nvPr>
        </p:nvSpPr>
        <p:spPr/>
        <p:txBody>
          <a:bodyPr/>
          <a:lstStyle/>
          <a:p>
            <a:endParaRPr lang="it-IT"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C1AC667F-73D1-5343-5B76-8E8A8E597EDC}"/>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269708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6C5B9-423C-88EE-A2D3-5CF422BD2B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3CEC4-63CE-C530-5980-EDB2332E0F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A4C8FE-BC24-449A-4665-24F3D38D889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La subword tokenization è un approccio più sofisticato, in cui le parole vengono suddivise in </a:t>
            </a:r>
            <a:r>
              <a:rPr lang="it-IT" sz="1200" b="1" kern="1200" dirty="0">
                <a:solidFill>
                  <a:schemeClr val="tx1"/>
                </a:solidFill>
                <a:effectLst/>
                <a:latin typeface="+mn-lt"/>
                <a:ea typeface="+mn-ea"/>
                <a:cs typeface="+mn-cs"/>
              </a:rPr>
              <a:t>unità più piccole</a:t>
            </a:r>
            <a:r>
              <a:rPr lang="it-IT" sz="1200" kern="1200" dirty="0">
                <a:solidFill>
                  <a:schemeClr val="tx1"/>
                </a:solidFill>
                <a:effectLst/>
                <a:latin typeface="+mn-lt"/>
                <a:ea typeface="+mn-ea"/>
                <a:cs typeface="+mn-cs"/>
              </a:rPr>
              <a:t> (sottoparole). Questo è utile per affrontare parole rare o fuori vocabolario. Questo approccio è utile in modelli come </a:t>
            </a:r>
            <a:r>
              <a:rPr lang="it-IT" sz="1200" b="1" kern="1200" dirty="0">
                <a:solidFill>
                  <a:schemeClr val="tx1"/>
                </a:solidFill>
                <a:effectLst/>
                <a:latin typeface="+mn-lt"/>
                <a:ea typeface="+mn-ea"/>
                <a:cs typeface="+mn-cs"/>
              </a:rPr>
              <a:t>BERT</a:t>
            </a:r>
            <a:r>
              <a:rPr lang="it-IT" sz="1200" kern="1200" dirty="0">
                <a:solidFill>
                  <a:schemeClr val="tx1"/>
                </a:solidFill>
                <a:effectLst/>
                <a:latin typeface="+mn-lt"/>
                <a:ea typeface="+mn-ea"/>
                <a:cs typeface="+mn-cs"/>
              </a:rPr>
              <a:t>, </a:t>
            </a:r>
            <a:r>
              <a:rPr lang="it-IT" sz="1200" b="1" kern="1200" dirty="0">
                <a:solidFill>
                  <a:schemeClr val="tx1"/>
                </a:solidFill>
                <a:effectLst/>
                <a:latin typeface="+mn-lt"/>
                <a:ea typeface="+mn-ea"/>
                <a:cs typeface="+mn-cs"/>
              </a:rPr>
              <a:t>GPT</a:t>
            </a:r>
            <a:r>
              <a:rPr lang="it-IT" sz="1200" kern="1200" dirty="0">
                <a:solidFill>
                  <a:schemeClr val="tx1"/>
                </a:solidFill>
                <a:effectLst/>
                <a:latin typeface="+mn-lt"/>
                <a:ea typeface="+mn-ea"/>
                <a:cs typeface="+mn-cs"/>
              </a:rPr>
              <a:t>, e </a:t>
            </a:r>
            <a:r>
              <a:rPr lang="it-IT" sz="1200" b="1" kern="1200" dirty="0">
                <a:solidFill>
                  <a:schemeClr val="tx1"/>
                </a:solidFill>
                <a:effectLst/>
                <a:latin typeface="+mn-lt"/>
                <a:ea typeface="+mn-ea"/>
                <a:cs typeface="+mn-cs"/>
              </a:rPr>
              <a:t>T5</a:t>
            </a:r>
            <a:r>
              <a:rPr lang="it-IT" sz="1200" kern="1200" dirty="0">
                <a:solidFill>
                  <a:schemeClr val="tx1"/>
                </a:solidFill>
                <a:effectLst/>
                <a:latin typeface="+mn-lt"/>
                <a:ea typeface="+mn-ea"/>
                <a:cs typeface="+mn-cs"/>
              </a:rPr>
              <a:t>, che utilizzano la tokenizzazione a livello di sottoparola per gestire parole mai viste durante l'addestramento.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WordPiece</a:t>
            </a:r>
            <a:r>
              <a:rPr lang="it-IT" sz="1200" kern="1200" dirty="0">
                <a:solidFill>
                  <a:schemeClr val="tx1"/>
                </a:solidFill>
                <a:effectLst/>
                <a:latin typeface="+mn-lt"/>
                <a:ea typeface="+mn-ea"/>
                <a:cs typeface="+mn-cs"/>
              </a:rPr>
              <a:t>: Un altro metodo di tokenizzazione basato su sottoparole che è stato usato in modelli come </a:t>
            </a:r>
            <a:r>
              <a:rPr lang="it-IT" sz="1200" b="1" kern="1200" dirty="0">
                <a:solidFill>
                  <a:schemeClr val="tx1"/>
                </a:solidFill>
                <a:effectLst/>
                <a:latin typeface="+mn-lt"/>
                <a:ea typeface="+mn-ea"/>
                <a:cs typeface="+mn-cs"/>
              </a:rPr>
              <a:t>BERT</a:t>
            </a:r>
            <a:r>
              <a:rPr lang="it-IT" sz="1200" kern="1200" dirty="0">
                <a:solidFill>
                  <a:schemeClr val="tx1"/>
                </a:solidFill>
                <a:effectLst/>
                <a:latin typeface="+mn-lt"/>
                <a:ea typeface="+mn-ea"/>
                <a:cs typeface="+mn-cs"/>
              </a:rPr>
              <a:t>. WordPiece costruisce un vocabolario di sottoparole (frequenti) e scompone le parole sconosciute in questi pezzi più piccoli.</a:t>
            </a:r>
            <a:endParaRPr lang="it-IT" sz="1200" b="1"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Byte Pair Encoding (BPE)</a:t>
            </a:r>
            <a:r>
              <a:rPr lang="it-IT" sz="1200" kern="1200" dirty="0">
                <a:solidFill>
                  <a:schemeClr val="tx1"/>
                </a:solidFill>
                <a:effectLst/>
                <a:latin typeface="+mn-lt"/>
                <a:ea typeface="+mn-ea"/>
                <a:cs typeface="+mn-cs"/>
              </a:rPr>
              <a:t>: Una tecnica di tokenizzazione che divide le parole in </a:t>
            </a:r>
            <a:r>
              <a:rPr lang="it-IT" sz="1200" b="1" kern="1200" dirty="0">
                <a:solidFill>
                  <a:schemeClr val="tx1"/>
                </a:solidFill>
                <a:effectLst/>
                <a:latin typeface="+mn-lt"/>
                <a:ea typeface="+mn-ea"/>
                <a:cs typeface="+mn-cs"/>
              </a:rPr>
              <a:t>sottoparole</a:t>
            </a:r>
            <a:r>
              <a:rPr lang="it-IT" sz="1200" kern="1200" dirty="0">
                <a:solidFill>
                  <a:schemeClr val="tx1"/>
                </a:solidFill>
                <a:effectLst/>
                <a:latin typeface="+mn-lt"/>
                <a:ea typeface="+mn-ea"/>
                <a:cs typeface="+mn-cs"/>
              </a:rPr>
              <a:t>. È spesso usata nei modelli come GPT-2 e altri modelli che gestiscono una grande varietà di parole.</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Unigram Language Model</a:t>
            </a:r>
            <a:r>
              <a:rPr lang="it-IT" sz="1200" kern="1200" dirty="0">
                <a:solidFill>
                  <a:schemeClr val="tx1"/>
                </a:solidFill>
                <a:effectLst/>
                <a:latin typeface="+mn-lt"/>
                <a:ea typeface="+mn-ea"/>
                <a:cs typeface="+mn-cs"/>
              </a:rPr>
              <a:t>: Una variante della tokenizzazione basata su sottoparole che seleziona le sottoparole in base alla loro probabilità statistica, ed è usata in modelli come </a:t>
            </a:r>
            <a:r>
              <a:rPr lang="it-IT" sz="1200" b="1" kern="1200" dirty="0">
                <a:solidFill>
                  <a:schemeClr val="tx1"/>
                </a:solidFill>
                <a:effectLst/>
                <a:latin typeface="+mn-lt"/>
                <a:ea typeface="+mn-ea"/>
                <a:cs typeface="+mn-cs"/>
              </a:rPr>
              <a:t>XLNet</a:t>
            </a:r>
            <a:r>
              <a:rPr lang="it-I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Esiste</a:t>
            </a:r>
            <a:r>
              <a:rPr lang="en-US" dirty="0"/>
              <a:t> </a:t>
            </a:r>
            <a:r>
              <a:rPr lang="en-US" dirty="0" err="1"/>
              <a:t>anche</a:t>
            </a:r>
            <a:r>
              <a:rPr lang="en-US" dirty="0"/>
              <a:t> la Sentence Tokenization (</a:t>
            </a:r>
            <a:r>
              <a:rPr lang="en-US" dirty="0" err="1"/>
              <a:t>suddivide</a:t>
            </a:r>
            <a:r>
              <a:rPr lang="en-US" dirty="0"/>
              <a:t> il testo in </a:t>
            </a:r>
            <a:r>
              <a:rPr lang="en-US" dirty="0" err="1"/>
              <a:t>frasi</a:t>
            </a:r>
            <a:r>
              <a:rPr lang="en-US" dirty="0"/>
              <a:t>)</a:t>
            </a:r>
          </a:p>
        </p:txBody>
      </p:sp>
      <p:sp>
        <p:nvSpPr>
          <p:cNvPr id="4" name="Slide Number Placeholder 3">
            <a:extLst>
              <a:ext uri="{FF2B5EF4-FFF2-40B4-BE49-F238E27FC236}">
                <a16:creationId xmlns:a16="http://schemas.microsoft.com/office/drawing/2014/main" id="{706B7E9A-C75F-2DB4-9526-32A131B0CD02}"/>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882677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67C24-DA4E-DDE1-899E-A8E957863F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8F0501-5B97-2AEA-1C19-CDBF065AB8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BBE28-BD0F-97E0-A025-1B9BC4934AC6}"/>
              </a:ext>
            </a:extLst>
          </p:cNvPr>
          <p:cNvSpPr>
            <a:spLocks noGrp="1"/>
          </p:cNvSpPr>
          <p:nvPr>
            <p:ph type="body" idx="1"/>
          </p:nvPr>
        </p:nvSpPr>
        <p:spPr/>
        <p:txBody>
          <a:bodyPr/>
          <a:lstStyle/>
          <a:p>
            <a:endParaRPr lang="it-IT"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36658208-6F56-B947-0928-F86244730435}"/>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979486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0DDAF-3487-1C27-6795-1BAD1FE1F4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C80C4-3D27-6002-5278-D92DABBC3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66FEA2-0D2C-29EC-5139-86185F1A3182}"/>
              </a:ext>
            </a:extLst>
          </p:cNvPr>
          <p:cNvSpPr>
            <a:spLocks noGrp="1"/>
          </p:cNvSpPr>
          <p:nvPr>
            <p:ph type="body" idx="1"/>
          </p:nvPr>
        </p:nvSpPr>
        <p:spPr/>
        <p:txBody>
          <a:bodyPr/>
          <a:lstStyle/>
          <a:p>
            <a:endParaRPr lang="it-IT"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90C6DB9E-255B-096C-D269-B77B4AA8E52F}"/>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352403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2C435-AE52-3311-D727-B725078107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66998-F3B7-E7A5-5A9C-BB15614AF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AF662-4564-7695-DAE4-ED2582D7312B}"/>
              </a:ext>
            </a:extLst>
          </p:cNvPr>
          <p:cNvSpPr>
            <a:spLocks noGrp="1"/>
          </p:cNvSpPr>
          <p:nvPr>
            <p:ph type="body" idx="1"/>
          </p:nvPr>
        </p:nvSpPr>
        <p:spPr/>
        <p:txBody>
          <a:bodyPr/>
          <a:lstStyle/>
          <a:p>
            <a:endParaRPr lang="it-IT" sz="1200" kern="1200" dirty="0">
              <a:solidFill>
                <a:schemeClr val="tx1"/>
              </a:solidFill>
              <a:effectLst/>
              <a:latin typeface="+mn-lt"/>
              <a:ea typeface="+mn-ea"/>
              <a:cs typeface="+mn-cs"/>
            </a:endParaRPr>
          </a:p>
          <a:p>
            <a:endParaRPr lang="en-US" dirty="0"/>
          </a:p>
        </p:txBody>
      </p:sp>
      <p:sp>
        <p:nvSpPr>
          <p:cNvPr id="4" name="Slide Number Placeholder 3">
            <a:extLst>
              <a:ext uri="{FF2B5EF4-FFF2-40B4-BE49-F238E27FC236}">
                <a16:creationId xmlns:a16="http://schemas.microsoft.com/office/drawing/2014/main" id="{E9A52FC5-15AC-C3E5-5784-141428E5BA03}"/>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191158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pPr lvl="0"/>
            <a:r>
              <a:rPr lang="it-IT" sz="1200" b="1" kern="1200" dirty="0">
                <a:solidFill>
                  <a:schemeClr val="tx1"/>
                </a:solidFill>
                <a:effectLst/>
                <a:latin typeface="+mn-lt"/>
                <a:ea typeface="+mn-ea"/>
                <a:cs typeface="+mn-cs"/>
              </a:rPr>
              <a:t>BPE</a:t>
            </a:r>
            <a:r>
              <a:rPr lang="it-IT" sz="1200" kern="1200" dirty="0">
                <a:solidFill>
                  <a:schemeClr val="tx1"/>
                </a:solidFill>
                <a:effectLst/>
                <a:latin typeface="+mn-lt"/>
                <a:ea typeface="+mn-ea"/>
                <a:cs typeface="+mn-cs"/>
              </a:rPr>
              <a:t> è una tecnica di base molto efficace e semplice, che funziona bene per la maggior parte dei casi, soprattutto nei linguaggi con parole relativamente semplici.</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WordPiece</a:t>
            </a:r>
            <a:r>
              <a:rPr lang="it-IT" sz="1200" kern="1200" dirty="0">
                <a:solidFill>
                  <a:schemeClr val="tx1"/>
                </a:solidFill>
                <a:effectLst/>
                <a:latin typeface="+mn-lt"/>
                <a:ea typeface="+mn-ea"/>
                <a:cs typeface="+mn-cs"/>
              </a:rPr>
              <a:t> è più avanzato, ottimizzato per modelli come BERT, e cerca di mantenere la probabilità di sequenza in modo più raffinato.</a:t>
            </a:r>
            <a:endParaRPr lang="en-US" sz="1200" kern="1200" dirty="0">
              <a:solidFill>
                <a:schemeClr val="tx1"/>
              </a:solidFill>
              <a:effectLst/>
              <a:latin typeface="+mn-lt"/>
              <a:ea typeface="+mn-ea"/>
              <a:cs typeface="+mn-cs"/>
            </a:endParaRPr>
          </a:p>
          <a:p>
            <a:pPr lvl="0"/>
            <a:r>
              <a:rPr lang="it-IT" sz="1200" b="1" kern="1200" dirty="0">
                <a:solidFill>
                  <a:schemeClr val="tx1"/>
                </a:solidFill>
                <a:effectLst/>
                <a:latin typeface="+mn-lt"/>
                <a:ea typeface="+mn-ea"/>
                <a:cs typeface="+mn-cs"/>
              </a:rPr>
              <a:t>Unigram</a:t>
            </a:r>
            <a:r>
              <a:rPr lang="it-IT" sz="1200" kern="1200" dirty="0">
                <a:solidFill>
                  <a:schemeClr val="tx1"/>
                </a:solidFill>
                <a:effectLst/>
                <a:latin typeface="+mn-lt"/>
                <a:ea typeface="+mn-ea"/>
                <a:cs typeface="+mn-cs"/>
              </a:rPr>
              <a:t> è più flessibile ma complesso, ed è utile quando si lavora con lingue con parole composte o più variabili.</a:t>
            </a:r>
            <a:endParaRPr lang="en-US" sz="1200" kern="1200" dirty="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4138816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La </a:t>
            </a:r>
            <a:r>
              <a:rPr lang="it-IT" sz="1200" b="1" kern="1200" dirty="0">
                <a:solidFill>
                  <a:schemeClr val="tx1"/>
                </a:solidFill>
                <a:effectLst/>
                <a:latin typeface="+mn-lt"/>
                <a:ea typeface="+mn-ea"/>
                <a:cs typeface="+mn-cs"/>
              </a:rPr>
              <a:t>self-attention</a:t>
            </a:r>
            <a:r>
              <a:rPr lang="it-IT" sz="1200" kern="1200" dirty="0">
                <a:solidFill>
                  <a:schemeClr val="tx1"/>
                </a:solidFill>
                <a:effectLst/>
                <a:latin typeface="+mn-lt"/>
                <a:ea typeface="+mn-ea"/>
                <a:cs typeface="+mn-cs"/>
              </a:rPr>
              <a:t> è il meccanismo che permette ad ogni parola di una sequenza di "guardare" tutte le altre parole nella sequenza e determinare quanto ciascuna di esse sia importante nel contesto della parola corrente.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Vettori Q,K,V:</a:t>
            </a:r>
          </a:p>
          <a:p>
            <a:r>
              <a:rPr lang="it-IT" dirty="0"/>
              <a:t>Q = parola per cui stai cercando informazioni</a:t>
            </a:r>
          </a:p>
          <a:p>
            <a:r>
              <a:rPr lang="it-IT" dirty="0"/>
              <a:t>K = tutte le parole che potrebbero essere rilevanti per la query</a:t>
            </a:r>
          </a:p>
          <a:p>
            <a:r>
              <a:rPr lang="it-IT" dirty="0"/>
              <a:t>V = informazioni effettive che vuoi ottenere</a:t>
            </a:r>
          </a:p>
          <a:p>
            <a:r>
              <a:rPr lang="it-IT" dirty="0"/>
              <a:t>Questi vettori sono ottenuti moltiplicando l'input (la parola) per delle </a:t>
            </a:r>
            <a:r>
              <a:rPr lang="it-IT" b="1" dirty="0"/>
              <a:t>matrici di peso</a:t>
            </a:r>
            <a:r>
              <a:rPr lang="it-IT" dirty="0"/>
              <a:t> apprese durante l'addestramento</a:t>
            </a:r>
          </a:p>
          <a:p>
            <a:r>
              <a:rPr lang="it-IT" dirty="0"/>
              <a:t>Per capire quanto una parola (query) debba prestare attenzione a un'altra (key), si calcola il </a:t>
            </a:r>
            <a:r>
              <a:rPr lang="it-IT" b="1" dirty="0"/>
              <a:t>prodotto scalare</a:t>
            </a:r>
            <a:r>
              <a:rPr lang="it-IT" dirty="0"/>
              <a:t> tra il vettore Query (Q) e il vettore Key (K). In pratica, questo calcolo misura quanto le parole sono "simili" o correlate l'una con l'altra.</a:t>
            </a:r>
          </a:p>
          <a:p>
            <a:r>
              <a:rPr lang="it-IT" dirty="0"/>
              <a:t>Similarity(Q,K)=Q⋅K^T</a:t>
            </a:r>
          </a:p>
          <a:p>
            <a:r>
              <a:rPr lang="it-IT" dirty="0"/>
              <a:t>Questa misura di somiglianza viene poi </a:t>
            </a:r>
            <a:r>
              <a:rPr lang="it-IT" b="1" dirty="0"/>
              <a:t>normalizzata</a:t>
            </a:r>
            <a:r>
              <a:rPr lang="it-IT" dirty="0"/>
              <a:t> (divisa per la radice quadrata della dimensione dei vettori dkd_kdk​) per evitare che valori troppo grandi distorcano il calcolo. Questo passaggio è importante per mantenere stabile il modello durante l'addestramento.</a:t>
            </a:r>
          </a:p>
          <a:p>
            <a:r>
              <a:rPr lang="it-IT" dirty="0"/>
              <a:t>Una volta calcolata la similarità, si applica la funzione </a:t>
            </a:r>
            <a:r>
              <a:rPr lang="it-IT" b="1" dirty="0"/>
              <a:t>softmax</a:t>
            </a:r>
            <a:r>
              <a:rPr lang="it-IT" dirty="0"/>
              <a:t>, che </a:t>
            </a:r>
            <a:r>
              <a:rPr lang="it-IT" b="1" dirty="0"/>
              <a:t>trasforma i punteggi di similarità</a:t>
            </a:r>
            <a:r>
              <a:rPr lang="it-IT" dirty="0"/>
              <a:t> in probabilità (numeri tra 0 e 1 che sommano a 1). La softmax aiuta a determinare quanto ogni parola debba influenzare il calcolo dell'output finale.</a:t>
            </a:r>
          </a:p>
          <a:p>
            <a:r>
              <a:rPr lang="en-US" dirty="0"/>
              <a:t>Attention Weights=</a:t>
            </a:r>
            <a:r>
              <a:rPr lang="en-US" dirty="0" err="1"/>
              <a:t>softmax</a:t>
            </a:r>
            <a:r>
              <a:rPr lang="en-US" dirty="0"/>
              <a:t>(Q*K^T)(sqrt(dk))</a:t>
            </a:r>
            <a:endParaRPr lang="it-IT" dirty="0"/>
          </a:p>
          <a:p>
            <a:r>
              <a:rPr lang="en-US" dirty="0" err="1"/>
              <a:t>Infine</a:t>
            </a:r>
            <a:r>
              <a:rPr lang="en-US" dirty="0"/>
              <a:t>, </a:t>
            </a:r>
            <a:r>
              <a:rPr lang="en-US" dirty="0" err="1"/>
              <a:t>queste</a:t>
            </a:r>
            <a:r>
              <a:rPr lang="en-US" dirty="0"/>
              <a:t> </a:t>
            </a:r>
            <a:r>
              <a:rPr lang="en-US" dirty="0" err="1"/>
              <a:t>probabilità</a:t>
            </a:r>
            <a:r>
              <a:rPr lang="en-US" dirty="0"/>
              <a:t> (</a:t>
            </a:r>
            <a:r>
              <a:rPr lang="en-US" dirty="0" err="1"/>
              <a:t>i</a:t>
            </a:r>
            <a:r>
              <a:rPr lang="en-US" dirty="0"/>
              <a:t> </a:t>
            </a:r>
            <a:r>
              <a:rPr lang="en-US" dirty="0" err="1"/>
              <a:t>pesi</a:t>
            </a:r>
            <a:r>
              <a:rPr lang="en-US" dirty="0"/>
              <a:t> di </a:t>
            </a:r>
            <a:r>
              <a:rPr lang="en-US" dirty="0" err="1"/>
              <a:t>attenzione</a:t>
            </a:r>
            <a:r>
              <a:rPr lang="en-US" dirty="0"/>
              <a:t>) </a:t>
            </a:r>
            <a:r>
              <a:rPr lang="en-US" dirty="0" err="1"/>
              <a:t>vengono</a:t>
            </a:r>
            <a:r>
              <a:rPr lang="en-US" dirty="0"/>
              <a:t> </a:t>
            </a:r>
            <a:r>
              <a:rPr lang="en-US" dirty="0" err="1"/>
              <a:t>utilizzate</a:t>
            </a:r>
            <a:r>
              <a:rPr lang="en-US" dirty="0"/>
              <a:t> per fare </a:t>
            </a:r>
            <a:r>
              <a:rPr lang="en-US" dirty="0" err="1"/>
              <a:t>una</a:t>
            </a:r>
            <a:r>
              <a:rPr lang="en-US" dirty="0"/>
              <a:t> </a:t>
            </a:r>
            <a:r>
              <a:rPr lang="en-US" b="1" dirty="0"/>
              <a:t>media </a:t>
            </a:r>
            <a:r>
              <a:rPr lang="en-US" b="1" dirty="0" err="1"/>
              <a:t>pesata</a:t>
            </a:r>
            <a:r>
              <a:rPr lang="en-US" dirty="0"/>
              <a:t> </a:t>
            </a:r>
            <a:r>
              <a:rPr lang="en-US" dirty="0" err="1"/>
              <a:t>dei</a:t>
            </a:r>
            <a:r>
              <a:rPr lang="en-US" dirty="0"/>
              <a:t> </a:t>
            </a:r>
            <a:r>
              <a:rPr lang="en-US" dirty="0" err="1"/>
              <a:t>vettori</a:t>
            </a:r>
            <a:r>
              <a:rPr lang="en-US" dirty="0"/>
              <a:t> Value (V). La formula finale per </a:t>
            </a:r>
            <a:r>
              <a:rPr lang="en-US" dirty="0" err="1"/>
              <a:t>l'attenzione</a:t>
            </a:r>
            <a:r>
              <a:rPr lang="en-US" dirty="0"/>
              <a:t> è </a:t>
            </a:r>
            <a:r>
              <a:rPr lang="en-US" dirty="0" err="1"/>
              <a:t>quindi</a:t>
            </a:r>
            <a:r>
              <a:rPr lang="en-US" dirty="0"/>
              <a:t>:</a:t>
            </a:r>
          </a:p>
          <a:p>
            <a:r>
              <a:rPr lang="en-US" dirty="0"/>
              <a:t>Output=Attention </a:t>
            </a:r>
            <a:r>
              <a:rPr lang="en-US" dirty="0" err="1"/>
              <a:t>Weights×V</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La </a:t>
            </a:r>
            <a:r>
              <a:rPr lang="it-IT" b="1" dirty="0"/>
              <a:t>multi-head attention</a:t>
            </a:r>
            <a:r>
              <a:rPr lang="it-IT" dirty="0"/>
              <a:t> è un miglioramento della </a:t>
            </a:r>
            <a:r>
              <a:rPr lang="it-IT" b="1" dirty="0"/>
              <a:t>self-attention</a:t>
            </a:r>
            <a:r>
              <a:rPr lang="it-IT" dirty="0"/>
              <a:t> che permette al modello di catturare </a:t>
            </a:r>
            <a:r>
              <a:rPr lang="it-IT" b="1" dirty="0"/>
              <a:t>diverse relazioni</a:t>
            </a:r>
            <a:r>
              <a:rPr lang="it-IT" dirty="0"/>
              <a:t> e </a:t>
            </a:r>
            <a:r>
              <a:rPr lang="it-IT" b="1" dirty="0"/>
              <a:t>contesti</a:t>
            </a:r>
            <a:r>
              <a:rPr lang="it-IT" dirty="0"/>
              <a:t> all'interno di una sequenza di input. Mentre la self-attention tradizionale analizza le parole guardando le relazioni tra tutte le parole della sequenza, la </a:t>
            </a:r>
            <a:r>
              <a:rPr lang="it-IT" b="1" dirty="0"/>
              <a:t>multi-head attention</a:t>
            </a:r>
            <a:r>
              <a:rPr lang="it-IT" dirty="0"/>
              <a:t> esegue questo processo più volte in parallelo, ciascuna volta con una </a:t>
            </a:r>
            <a:r>
              <a:rPr lang="it-IT" b="1" dirty="0"/>
              <a:t>prospettiva diversa</a:t>
            </a:r>
            <a:r>
              <a:rPr lang="it-IT" dirty="0"/>
              <a:t>. Questo aiuta il modello a </a:t>
            </a:r>
            <a:r>
              <a:rPr lang="it-IT" b="1" dirty="0"/>
              <a:t>comprendere meglio</a:t>
            </a:r>
            <a:r>
              <a:rPr lang="it-IT" dirty="0"/>
              <a:t> e a </a:t>
            </a:r>
            <a:r>
              <a:rPr lang="it-IT" b="1" dirty="0"/>
              <a:t>integrare diverse informazioni</a:t>
            </a:r>
            <a:r>
              <a:rPr lang="it-IT" dirty="0"/>
              <a:t> da vari punti di vista.</a:t>
            </a:r>
          </a:p>
          <a:p>
            <a:r>
              <a:rPr lang="it-IT" dirty="0"/>
              <a:t>i vettori </a:t>
            </a:r>
            <a:r>
              <a:rPr lang="it-IT" b="1" dirty="0"/>
              <a:t>Q</a:t>
            </a:r>
            <a:r>
              <a:rPr lang="it-IT" dirty="0"/>
              <a:t>, </a:t>
            </a:r>
            <a:r>
              <a:rPr lang="it-IT" b="1" dirty="0"/>
              <a:t>K</a:t>
            </a:r>
            <a:r>
              <a:rPr lang="it-IT" dirty="0"/>
              <a:t> e </a:t>
            </a:r>
            <a:r>
              <a:rPr lang="it-IT" b="1" dirty="0"/>
              <a:t>V</a:t>
            </a:r>
            <a:r>
              <a:rPr lang="it-IT" dirty="0"/>
              <a:t> vengono suddivisi in </a:t>
            </a:r>
            <a:r>
              <a:rPr lang="it-IT" b="1" dirty="0"/>
              <a:t>più sottogruppi</a:t>
            </a:r>
            <a:r>
              <a:rPr lang="it-IT" dirty="0"/>
              <a:t> (le teste). Ogni gruppo avrà una </a:t>
            </a:r>
            <a:r>
              <a:rPr lang="it-IT" b="1" dirty="0"/>
              <a:t>dimensione più piccola</a:t>
            </a:r>
            <a:r>
              <a:rPr lang="it-IT" dirty="0"/>
              <a:t> rispetto ai vettori originali. Ad esempio, se hai 8 teste e i vettori sono di dimensione 512, ogni testa avrà una dimensione di 64 (512 diviso 8)</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Alpaca è stato creato utilizzando un modello di base pre-addestrato come </a:t>
            </a:r>
            <a:r>
              <a:rPr lang="it-IT" sz="1200" b="1" kern="1200" dirty="0">
                <a:solidFill>
                  <a:schemeClr val="tx1"/>
                </a:solidFill>
                <a:effectLst/>
                <a:latin typeface="+mn-lt"/>
                <a:ea typeface="+mn-ea"/>
                <a:cs typeface="+mn-cs"/>
              </a:rPr>
              <a:t>GPT-3</a:t>
            </a:r>
            <a:r>
              <a:rPr lang="it-IT" sz="1200" kern="1200" dirty="0">
                <a:solidFill>
                  <a:schemeClr val="tx1"/>
                </a:solidFill>
                <a:effectLst/>
                <a:latin typeface="+mn-lt"/>
                <a:ea typeface="+mn-ea"/>
                <a:cs typeface="+mn-cs"/>
              </a:rPr>
              <a:t> e un piccolo dataset iniziale di </a:t>
            </a:r>
            <a:r>
              <a:rPr lang="it-IT" sz="1200" b="1" kern="1200" dirty="0">
                <a:solidFill>
                  <a:schemeClr val="tx1"/>
                </a:solidFill>
                <a:effectLst/>
                <a:latin typeface="+mn-lt"/>
                <a:ea typeface="+mn-ea"/>
                <a:cs typeface="+mn-cs"/>
              </a:rPr>
              <a:t>175.000 esempi di prompt e risposte</a:t>
            </a:r>
            <a:r>
              <a:rPr lang="it-IT" sz="1200" kern="1200" dirty="0">
                <a:solidFill>
                  <a:schemeClr val="tx1"/>
                </a:solidFill>
                <a:effectLst/>
                <a:latin typeface="+mn-lt"/>
                <a:ea typeface="+mn-ea"/>
                <a:cs typeface="+mn-cs"/>
              </a:rPr>
              <a:t> generati in modo </a:t>
            </a:r>
            <a:r>
              <a:rPr lang="it-IT" sz="1200" b="1" kern="1200" dirty="0">
                <a:solidFill>
                  <a:schemeClr val="tx1"/>
                </a:solidFill>
                <a:effectLst/>
                <a:latin typeface="+mn-lt"/>
                <a:ea typeface="+mn-ea"/>
                <a:cs typeface="+mn-cs"/>
              </a:rPr>
              <a:t>automatico. </a:t>
            </a:r>
            <a:r>
              <a:rPr lang="it-IT" sz="1200" kern="1200" dirty="0">
                <a:solidFill>
                  <a:schemeClr val="tx1"/>
                </a:solidFill>
                <a:effectLst/>
                <a:latin typeface="+mn-lt"/>
                <a:ea typeface="+mn-ea"/>
                <a:cs typeface="+mn-cs"/>
              </a:rPr>
              <a:t>: Le istruzioni nel dataset sono state progettate per coprire una varietà di </a:t>
            </a:r>
            <a:r>
              <a:rPr lang="it-IT" sz="1200" b="1" kern="1200" dirty="0">
                <a:solidFill>
                  <a:schemeClr val="tx1"/>
                </a:solidFill>
                <a:effectLst/>
                <a:latin typeface="+mn-lt"/>
                <a:ea typeface="+mn-ea"/>
                <a:cs typeface="+mn-cs"/>
              </a:rPr>
              <a:t>compiti complessi</a:t>
            </a:r>
            <a:r>
              <a:rPr lang="it-IT" sz="1200" kern="1200" dirty="0">
                <a:solidFill>
                  <a:schemeClr val="tx1"/>
                </a:solidFill>
                <a:effectLst/>
                <a:latin typeface="+mn-lt"/>
                <a:ea typeface="+mn-ea"/>
                <a:cs typeface="+mn-cs"/>
              </a:rPr>
              <a:t> e </a:t>
            </a:r>
            <a:r>
              <a:rPr lang="it-IT" sz="1200" b="1" kern="1200" dirty="0">
                <a:solidFill>
                  <a:schemeClr val="tx1"/>
                </a:solidFill>
                <a:effectLst/>
                <a:latin typeface="+mn-lt"/>
                <a:ea typeface="+mn-ea"/>
                <a:cs typeface="+mn-cs"/>
              </a:rPr>
              <a:t>domini diversificati</a:t>
            </a:r>
            <a:r>
              <a:rPr lang="it-IT" sz="1200" kern="1200" dirty="0">
                <a:solidFill>
                  <a:schemeClr val="tx1"/>
                </a:solidFill>
                <a:effectLst/>
                <a:latin typeface="+mn-lt"/>
                <a:ea typeface="+mn-ea"/>
                <a:cs typeface="+mn-cs"/>
              </a:rPr>
              <a:t> come calcoli matematici, risposte a domande di cultura generale, spiegazioni di concetti, e altro ancora. Per migliorare la generalizzazione, le istruzioni sono state create e parafrasate in vari modi, e il modello è stato addestrato a rispondere in maniera più naturale e versatile.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FLAN</a:t>
            </a:r>
            <a:r>
              <a:rPr lang="it-IT" sz="1200" kern="1200" dirty="0">
                <a:solidFill>
                  <a:schemeClr val="tx1"/>
                </a:solidFill>
                <a:effectLst/>
                <a:latin typeface="+mn-lt"/>
                <a:ea typeface="+mn-ea"/>
                <a:cs typeface="+mn-cs"/>
              </a:rPr>
              <a:t> (Fine-tuned Language Models for Instruction Following) è un altro dataset avanzato progettato per </a:t>
            </a:r>
            <a:r>
              <a:rPr lang="it-IT" sz="1200" b="1" kern="1200" dirty="0">
                <a:solidFill>
                  <a:schemeClr val="tx1"/>
                </a:solidFill>
                <a:effectLst/>
                <a:latin typeface="+mn-lt"/>
                <a:ea typeface="+mn-ea"/>
                <a:cs typeface="+mn-cs"/>
              </a:rPr>
              <a:t>modelli linguistici di istruzioni</a:t>
            </a:r>
            <a:r>
              <a:rPr lang="it-IT" sz="1200" kern="1200" dirty="0">
                <a:solidFill>
                  <a:schemeClr val="tx1"/>
                </a:solidFill>
                <a:effectLst/>
                <a:latin typeface="+mn-lt"/>
                <a:ea typeface="+mn-ea"/>
                <a:cs typeface="+mn-cs"/>
              </a:rPr>
              <a:t>. È stato sviluppato da </a:t>
            </a:r>
            <a:r>
              <a:rPr lang="it-IT" sz="1200" b="1" kern="1200" dirty="0">
                <a:solidFill>
                  <a:schemeClr val="tx1"/>
                </a:solidFill>
                <a:effectLst/>
                <a:latin typeface="+mn-lt"/>
                <a:ea typeface="+mn-ea"/>
                <a:cs typeface="+mn-cs"/>
              </a:rPr>
              <a:t>Google Research</a:t>
            </a:r>
            <a:r>
              <a:rPr lang="it-IT" sz="1200" kern="1200" dirty="0">
                <a:solidFill>
                  <a:schemeClr val="tx1"/>
                </a:solidFill>
                <a:effectLst/>
                <a:latin typeface="+mn-lt"/>
                <a:ea typeface="+mn-ea"/>
                <a:cs typeface="+mn-cs"/>
              </a:rPr>
              <a:t> per migliorare la capacità dei modelli di seguire </a:t>
            </a:r>
            <a:r>
              <a:rPr lang="it-IT" sz="1200" b="1" kern="1200" dirty="0">
                <a:solidFill>
                  <a:schemeClr val="tx1"/>
                </a:solidFill>
                <a:effectLst/>
                <a:latin typeface="+mn-lt"/>
                <a:ea typeface="+mn-ea"/>
                <a:cs typeface="+mn-cs"/>
              </a:rPr>
              <a:t>istruzioni naturali</a:t>
            </a:r>
            <a:r>
              <a:rPr lang="it-IT" sz="1200" kern="1200" dirty="0">
                <a:solidFill>
                  <a:schemeClr val="tx1"/>
                </a:solidFill>
                <a:effectLst/>
                <a:latin typeface="+mn-lt"/>
                <a:ea typeface="+mn-ea"/>
                <a:cs typeface="+mn-cs"/>
              </a:rPr>
              <a:t> e </a:t>
            </a:r>
            <a:r>
              <a:rPr lang="it-IT" sz="1200" b="1" kern="1200" dirty="0">
                <a:solidFill>
                  <a:schemeClr val="tx1"/>
                </a:solidFill>
                <a:effectLst/>
                <a:latin typeface="+mn-lt"/>
                <a:ea typeface="+mn-ea"/>
                <a:cs typeface="+mn-cs"/>
              </a:rPr>
              <a:t>generare risposte coerenti</a:t>
            </a:r>
            <a:r>
              <a:rPr lang="it-IT" sz="1200" kern="1200" dirty="0">
                <a:solidFill>
                  <a:schemeClr val="tx1"/>
                </a:solidFill>
                <a:effectLst/>
                <a:latin typeface="+mn-lt"/>
                <a:ea typeface="+mn-ea"/>
                <a:cs typeface="+mn-cs"/>
              </a:rPr>
              <a:t>. FLAN è un esempio di fine-tuning su set di dati generati per insegnare ai modelli a rispondere meglio alle richieste basate su </a:t>
            </a:r>
            <a:r>
              <a:rPr lang="it-IT" sz="1200" b="1" kern="1200" dirty="0">
                <a:solidFill>
                  <a:schemeClr val="tx1"/>
                </a:solidFill>
                <a:effectLst/>
                <a:latin typeface="+mn-lt"/>
                <a:ea typeface="+mn-ea"/>
                <a:cs typeface="+mn-cs"/>
              </a:rPr>
              <a:t>istruzioni</a:t>
            </a:r>
            <a:r>
              <a:rPr lang="it-I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ShareGPT</a:t>
            </a:r>
            <a:r>
              <a:rPr lang="it-IT" sz="1200" kern="1200" dirty="0">
                <a:solidFill>
                  <a:schemeClr val="tx1"/>
                </a:solidFill>
                <a:effectLst/>
                <a:latin typeface="+mn-lt"/>
                <a:ea typeface="+mn-ea"/>
                <a:cs typeface="+mn-cs"/>
              </a:rPr>
              <a:t> è una </a:t>
            </a:r>
            <a:r>
              <a:rPr lang="it-IT" sz="1200" b="1" kern="1200" dirty="0">
                <a:solidFill>
                  <a:schemeClr val="tx1"/>
                </a:solidFill>
                <a:effectLst/>
                <a:latin typeface="+mn-lt"/>
                <a:ea typeface="+mn-ea"/>
                <a:cs typeface="+mn-cs"/>
              </a:rPr>
              <a:t>funzione di OpenAI</a:t>
            </a:r>
            <a:r>
              <a:rPr lang="it-IT" sz="1200" kern="1200" dirty="0">
                <a:solidFill>
                  <a:schemeClr val="tx1"/>
                </a:solidFill>
                <a:effectLst/>
                <a:latin typeface="+mn-lt"/>
                <a:ea typeface="+mn-ea"/>
                <a:cs typeface="+mn-cs"/>
              </a:rPr>
              <a:t> che permette agli utenti di </a:t>
            </a:r>
            <a:r>
              <a:rPr lang="it-IT" sz="1200" b="1" kern="1200" dirty="0">
                <a:solidFill>
                  <a:schemeClr val="tx1"/>
                </a:solidFill>
                <a:effectLst/>
                <a:latin typeface="+mn-lt"/>
                <a:ea typeface="+mn-ea"/>
                <a:cs typeface="+mn-cs"/>
              </a:rPr>
              <a:t>condividere facilmente conversazioni interattive</a:t>
            </a:r>
            <a:r>
              <a:rPr lang="it-IT" sz="1200" kern="1200" dirty="0">
                <a:solidFill>
                  <a:schemeClr val="tx1"/>
                </a:solidFill>
                <a:effectLst/>
                <a:latin typeface="+mn-lt"/>
                <a:ea typeface="+mn-ea"/>
                <a:cs typeface="+mn-cs"/>
              </a:rPr>
              <a:t> con i modelli di linguaggio, come </a:t>
            </a:r>
            <a:r>
              <a:rPr lang="it-IT" sz="1200" b="1" kern="1200" dirty="0">
                <a:solidFill>
                  <a:schemeClr val="tx1"/>
                </a:solidFill>
                <a:effectLst/>
                <a:latin typeface="+mn-lt"/>
                <a:ea typeface="+mn-ea"/>
                <a:cs typeface="+mn-cs"/>
              </a:rPr>
              <a:t>GPT-4</a:t>
            </a:r>
            <a:r>
              <a:rPr lang="it-IT" sz="1200" kern="1200" dirty="0">
                <a:solidFill>
                  <a:schemeClr val="tx1"/>
                </a:solidFill>
                <a:effectLst/>
                <a:latin typeface="+mn-lt"/>
                <a:ea typeface="+mn-ea"/>
                <a:cs typeface="+mn-cs"/>
              </a:rPr>
              <a:t>, con altre persone tramite la generazione di un link.</a:t>
            </a:r>
          </a:p>
          <a:p>
            <a:endParaRPr lang="en-US" dirty="0">
              <a:effectLst/>
            </a:endParaRPr>
          </a:p>
          <a:p>
            <a:pPr lvl="1"/>
            <a:r>
              <a:rPr lang="it-IT" sz="1200" kern="1200" dirty="0">
                <a:solidFill>
                  <a:schemeClr val="tx1"/>
                </a:solidFill>
                <a:effectLst/>
                <a:latin typeface="+mn-lt"/>
                <a:ea typeface="+mn-ea"/>
                <a:cs typeface="+mn-cs"/>
              </a:rPr>
              <a:t>Claude è stato progettato con un forte focus sulla </a:t>
            </a:r>
            <a:r>
              <a:rPr lang="it-IT" sz="1200" b="1" kern="1200" dirty="0">
                <a:solidFill>
                  <a:schemeClr val="tx1"/>
                </a:solidFill>
                <a:effectLst/>
                <a:latin typeface="+mn-lt"/>
                <a:ea typeface="+mn-ea"/>
                <a:cs typeface="+mn-cs"/>
              </a:rPr>
              <a:t>sicurezza</a:t>
            </a:r>
            <a:r>
              <a:rPr lang="it-IT" sz="1200" kern="1200" dirty="0">
                <a:solidFill>
                  <a:schemeClr val="tx1"/>
                </a:solidFill>
                <a:effectLst/>
                <a:latin typeface="+mn-lt"/>
                <a:ea typeface="+mn-ea"/>
                <a:cs typeface="+mn-cs"/>
              </a:rPr>
              <a:t> e sull'</a:t>
            </a:r>
            <a:r>
              <a:rPr lang="it-IT" sz="1200" b="1" kern="1200" dirty="0">
                <a:solidFill>
                  <a:schemeClr val="tx1"/>
                </a:solidFill>
                <a:effectLst/>
                <a:latin typeface="+mn-lt"/>
                <a:ea typeface="+mn-ea"/>
                <a:cs typeface="+mn-cs"/>
              </a:rPr>
              <a:t>allineamento etico</a:t>
            </a:r>
            <a:r>
              <a:rPr lang="it-IT" sz="1200" kern="1200" dirty="0">
                <a:solidFill>
                  <a:schemeClr val="tx1"/>
                </a:solidFill>
                <a:effectLst/>
                <a:latin typeface="+mn-lt"/>
                <a:ea typeface="+mn-ea"/>
                <a:cs typeface="+mn-cs"/>
              </a:rPr>
              <a:t>, cioè per rispondere in modo da minimizzare danni o risposte inadeguate. L'idea è quella di avere un modello che sia </a:t>
            </a:r>
            <a:r>
              <a:rPr lang="it-IT" sz="1200" b="1" kern="1200" dirty="0">
                <a:solidFill>
                  <a:schemeClr val="tx1"/>
                </a:solidFill>
                <a:effectLst/>
                <a:latin typeface="+mn-lt"/>
                <a:ea typeface="+mn-ea"/>
                <a:cs typeface="+mn-cs"/>
              </a:rPr>
              <a:t>più sicuro</a:t>
            </a:r>
            <a:r>
              <a:rPr lang="it-IT" sz="1200" kern="1200" dirty="0">
                <a:solidFill>
                  <a:schemeClr val="tx1"/>
                </a:solidFill>
                <a:effectLst/>
                <a:latin typeface="+mn-lt"/>
                <a:ea typeface="+mn-ea"/>
                <a:cs typeface="+mn-cs"/>
              </a:rPr>
              <a:t> e che </a:t>
            </a:r>
            <a:r>
              <a:rPr lang="it-IT" sz="1200" b="1" kern="1200" dirty="0">
                <a:solidFill>
                  <a:schemeClr val="tx1"/>
                </a:solidFill>
                <a:effectLst/>
                <a:latin typeface="+mn-lt"/>
                <a:ea typeface="+mn-ea"/>
                <a:cs typeface="+mn-cs"/>
              </a:rPr>
              <a:t>rispetti i principi etici</a:t>
            </a:r>
            <a:r>
              <a:rPr lang="it-I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effectLst/>
            </a:endParaRPr>
          </a:p>
          <a:p>
            <a:pPr lvl="1"/>
            <a:r>
              <a:rPr lang="it-IT" sz="1200" kern="1200" dirty="0">
                <a:solidFill>
                  <a:schemeClr val="tx1"/>
                </a:solidFill>
                <a:effectLst/>
                <a:latin typeface="+mn-lt"/>
                <a:ea typeface="+mn-ea"/>
                <a:cs typeface="+mn-cs"/>
              </a:rPr>
              <a:t>Mentre GPT (come GPT-4) è progettato per una vasta gamma di applicazioni generali, Claude pone una particolare enfasi sull'</a:t>
            </a:r>
            <a:r>
              <a:rPr lang="it-IT" sz="1200" b="1" kern="1200" dirty="0">
                <a:solidFill>
                  <a:schemeClr val="tx1"/>
                </a:solidFill>
                <a:effectLst/>
                <a:latin typeface="+mn-lt"/>
                <a:ea typeface="+mn-ea"/>
                <a:cs typeface="+mn-cs"/>
              </a:rPr>
              <a:t>allineamento con gli utenti</a:t>
            </a:r>
            <a:r>
              <a:rPr lang="it-IT" sz="1200" kern="1200" dirty="0">
                <a:solidFill>
                  <a:schemeClr val="tx1"/>
                </a:solidFill>
                <a:effectLst/>
                <a:latin typeface="+mn-lt"/>
                <a:ea typeface="+mn-ea"/>
                <a:cs typeface="+mn-cs"/>
              </a:rPr>
              <a:t> e sulla generazione di risposte che sono più adatte a </a:t>
            </a:r>
            <a:r>
              <a:rPr lang="it-IT" sz="1200" b="1" kern="1200" dirty="0">
                <a:solidFill>
                  <a:schemeClr val="tx1"/>
                </a:solidFill>
                <a:effectLst/>
                <a:latin typeface="+mn-lt"/>
                <a:ea typeface="+mn-ea"/>
                <a:cs typeface="+mn-cs"/>
              </a:rPr>
              <a:t>contesti sensibili</a:t>
            </a:r>
            <a:r>
              <a:rPr lang="it-IT" sz="1200" kern="1200" dirty="0">
                <a:solidFill>
                  <a:schemeClr val="tx1"/>
                </a:solidFill>
                <a:effectLst/>
                <a:latin typeface="+mn-lt"/>
                <a:ea typeface="+mn-ea"/>
                <a:cs typeface="+mn-cs"/>
              </a:rPr>
              <a:t>. Per esempio, è pensato per essere meno incline a generare risposte dannose, offensive o pericolose.</a:t>
            </a:r>
            <a:endParaRPr lang="en-US" sz="1200" kern="1200" dirty="0">
              <a:solidFill>
                <a:schemeClr val="tx1"/>
              </a:solidFill>
              <a:effectLst/>
              <a:latin typeface="+mn-lt"/>
              <a:ea typeface="+mn-ea"/>
              <a:cs typeface="+mn-cs"/>
            </a:endParaRPr>
          </a:p>
          <a:p>
            <a:pPr lvl="1"/>
            <a:r>
              <a:rPr lang="it-IT" sz="1200" kern="1200" dirty="0">
                <a:solidFill>
                  <a:schemeClr val="tx1"/>
                </a:solidFill>
                <a:effectLst/>
                <a:latin typeface="+mn-lt"/>
                <a:ea typeface="+mn-ea"/>
                <a:cs typeface="+mn-cs"/>
              </a:rPr>
              <a:t>Claude non solo risponde, ma </a:t>
            </a:r>
            <a:r>
              <a:rPr lang="it-IT" sz="1200" b="1" kern="1200" dirty="0">
                <a:solidFill>
                  <a:schemeClr val="tx1"/>
                </a:solidFill>
                <a:effectLst/>
                <a:latin typeface="+mn-lt"/>
                <a:ea typeface="+mn-ea"/>
                <a:cs typeface="+mn-cs"/>
              </a:rPr>
              <a:t>verifica anche la validità</a:t>
            </a:r>
            <a:r>
              <a:rPr lang="it-IT" sz="1200" kern="1200" dirty="0">
                <a:solidFill>
                  <a:schemeClr val="tx1"/>
                </a:solidFill>
                <a:effectLst/>
                <a:latin typeface="+mn-lt"/>
                <a:ea typeface="+mn-ea"/>
                <a:cs typeface="+mn-cs"/>
              </a:rPr>
              <a:t> delle sue risposte in modo più rigoroso, evitando di rispondere in maniera troppo sicura quando non ha dati sufficienti o risposte chiare.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kern="1200" dirty="0">
                <a:solidFill>
                  <a:schemeClr val="tx1"/>
                </a:solidFill>
                <a:effectLst/>
                <a:latin typeface="+mn-lt"/>
                <a:ea typeface="+mn-ea"/>
                <a:cs typeface="+mn-cs"/>
              </a:rPr>
              <a:t>CodeAlpaca</a:t>
            </a:r>
            <a:r>
              <a:rPr lang="it-IT" sz="1200" kern="1200" dirty="0">
                <a:solidFill>
                  <a:schemeClr val="tx1"/>
                </a:solidFill>
                <a:effectLst/>
                <a:latin typeface="+mn-lt"/>
                <a:ea typeface="+mn-ea"/>
                <a:cs typeface="+mn-cs"/>
              </a:rPr>
              <a:t> è un dataset creato per migliorare la capacità dei modelli linguistici di </a:t>
            </a:r>
            <a:r>
              <a:rPr lang="it-IT" sz="1200" b="1" kern="1200" dirty="0">
                <a:solidFill>
                  <a:schemeClr val="tx1"/>
                </a:solidFill>
                <a:effectLst/>
                <a:latin typeface="+mn-lt"/>
                <a:ea typeface="+mn-ea"/>
                <a:cs typeface="+mn-cs"/>
              </a:rPr>
              <a:t>scrivere e comprendere codice</a:t>
            </a:r>
            <a:r>
              <a:rPr lang="it-IT" sz="1200" kern="1200" dirty="0">
                <a:solidFill>
                  <a:schemeClr val="tx1"/>
                </a:solidFill>
                <a:effectLst/>
                <a:latin typeface="+mn-lt"/>
                <a:ea typeface="+mn-ea"/>
                <a:cs typeface="+mn-cs"/>
              </a:rPr>
              <a:t>. È progettato per fine-tuning di modelli come GPT, in particolare per compiti di </a:t>
            </a:r>
            <a:r>
              <a:rPr lang="it-IT" sz="1200" b="1" kern="1200" dirty="0">
                <a:solidFill>
                  <a:schemeClr val="tx1"/>
                </a:solidFill>
                <a:effectLst/>
                <a:latin typeface="+mn-lt"/>
                <a:ea typeface="+mn-ea"/>
                <a:cs typeface="+mn-cs"/>
              </a:rPr>
              <a:t>coding assist</a:t>
            </a:r>
            <a:r>
              <a:rPr lang="it-IT" sz="1200" kern="1200" dirty="0">
                <a:solidFill>
                  <a:schemeClr val="tx1"/>
                </a:solidFill>
                <a:effectLst/>
                <a:latin typeface="+mn-lt"/>
                <a:ea typeface="+mn-ea"/>
                <a:cs typeface="+mn-cs"/>
              </a:rPr>
              <a:t>. CodeAlpaca si basa su un dataset creato in modo simile ad altri modelli di </a:t>
            </a:r>
            <a:r>
              <a:rPr lang="it-IT" sz="1200" b="1" kern="1200" dirty="0">
                <a:solidFill>
                  <a:schemeClr val="tx1"/>
                </a:solidFill>
                <a:effectLst/>
                <a:latin typeface="+mn-lt"/>
                <a:ea typeface="+mn-ea"/>
                <a:cs typeface="+mn-cs"/>
              </a:rPr>
              <a:t>istruzioni</a:t>
            </a:r>
            <a:r>
              <a:rPr lang="it-IT" sz="1200" kern="1200" dirty="0">
                <a:solidFill>
                  <a:schemeClr val="tx1"/>
                </a:solidFill>
                <a:effectLst/>
                <a:latin typeface="+mn-lt"/>
                <a:ea typeface="+mn-ea"/>
                <a:cs typeface="+mn-cs"/>
              </a:rPr>
              <a:t>, ma con un focus specifico sul </a:t>
            </a:r>
            <a:r>
              <a:rPr lang="it-IT" sz="1200" b="1" kern="1200" dirty="0">
                <a:solidFill>
                  <a:schemeClr val="tx1"/>
                </a:solidFill>
                <a:effectLst/>
                <a:latin typeface="+mn-lt"/>
                <a:ea typeface="+mn-ea"/>
                <a:cs typeface="+mn-cs"/>
              </a:rPr>
              <a:t>codice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it-IT" dirty="0"/>
              <a:t>Reti neurali profonde addestrate su enormi quantità di dati testuali, che a volte comprendono grandi porzioni dell’intero sapere testuale disponibile oggi al pubblico su Internet.</a:t>
            </a:r>
          </a:p>
          <a:p>
            <a:r>
              <a:rPr lang="it-IT" dirty="0"/>
              <a:t>Il termine Large Language Model si riferisce sia alle dimensioni del modello in termini di parametri, sia all’immenso dataset sui quali è addestrato. decine o addirittura centinaia di miliardi di parametri, che sono i pesi regolabili della rete, che durante l’addestramento vengono ottimizzati per prevedere la parola successiva in una sequenza.</a:t>
            </a:r>
          </a:p>
          <a:p>
            <a:r>
              <a:rPr lang="it-IT" dirty="0"/>
              <a:t>A differenza del deep learning, il machine learning tradizionale richiede l’estrazione manuale delle caratteristiche. Ciò significa che ci devono essere esperti umani che</a:t>
            </a:r>
          </a:p>
          <a:p>
            <a:r>
              <a:rPr lang="it-IT" dirty="0"/>
              <a:t>si occupano di identificare e selezionare le caratteristiche più rilevanti per il modello.</a:t>
            </a:r>
          </a:p>
          <a:p>
            <a:endParaRPr lang="en-US" dirty="0"/>
          </a:p>
        </p:txBody>
      </p:sp>
    </p:spTree>
    <p:extLst>
      <p:ext uri="{BB962C8B-B14F-4D97-AF65-F5344CB8AC3E}">
        <p14:creationId xmlns:p14="http://schemas.microsoft.com/office/powerpoint/2010/main" val="1047612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 y="1143000"/>
            <a:ext cx="5486400" cy="3086100"/>
          </a:xfrm>
          <a:prstGeom prst="rect">
            <a:avLst/>
          </a:prstGeom>
          <a:noFill/>
          <a:ln w="12700">
            <a:solidFill>
              <a:prstClr val="black"/>
            </a:solidFill>
          </a:ln>
        </p:spPr>
      </p:sp>
      <p:sp>
        <p:nvSpPr>
          <p:cNvPr id="3" name="Notes Placeholder 2"/>
          <p:cNvSpPr>
            <a:spLocks noGrp="1"/>
          </p:cNvSpPr>
          <p:nvPr>
            <p:ph type="body" idx="1"/>
          </p:nvPr>
        </p:nvSpPr>
        <p:spPr>
          <a:xfrm>
            <a:off x="514350" y="4400550"/>
            <a:ext cx="4114800" cy="3600450"/>
          </a:xfrm>
          <a:prstGeom prst="rect">
            <a:avLst/>
          </a:prstGeom>
        </p:spPr>
        <p:txBody>
          <a:bodyPr/>
          <a:lstStyle/>
          <a:p>
            <a:r>
              <a:rPr lang="it-IT" dirty="0"/>
              <a:t>Le due categorie più popolari di fine-tuning dei modelli LLM sono il fine-tuning per rispondere a istruzioni e il fine-tuning per attività di classificazione.</a:t>
            </a:r>
          </a:p>
          <a:p>
            <a:endParaRPr lang="it-IT" dirty="0"/>
          </a:p>
          <a:p>
            <a:r>
              <a:rPr lang="it-IT" dirty="0"/>
              <a:t>Il pre-addestramento dei modelli LLM richiede l’accesso a risorse significative ed è molto costoso. il costo del pre-addestramento GPT-3 è stimato in 4,6 milioni di dollari in termini di crediti di cloud computing. sono disponibili molti modelli LLM pre-addestrati open source.</a:t>
            </a:r>
          </a:p>
          <a:p>
            <a:endParaRPr lang="it-IT" dirty="0"/>
          </a:p>
          <a:p>
            <a:endParaRPr lang="en-US" dirty="0"/>
          </a:p>
        </p:txBody>
      </p:sp>
    </p:spTree>
    <p:extLst>
      <p:ext uri="{BB962C8B-B14F-4D97-AF65-F5344CB8AC3E}">
        <p14:creationId xmlns:p14="http://schemas.microsoft.com/office/powerpoint/2010/main" val="350707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ELIMINARE?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Invece di processare le sequenze una parola per volta (come nelle RNN),</a:t>
            </a:r>
          </a:p>
          <a:p>
            <a:r>
              <a:rPr lang="it-IT" dirty="0"/>
              <a:t>il trasformatore può guardare tutta la sequenza in parallelo, migliorando notevolmente</a:t>
            </a:r>
          </a:p>
          <a:p>
            <a:r>
              <a:rPr lang="it-IT" dirty="0"/>
              <a:t>l'efficienza e la capacità di gestire sequenze molto lunghe.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2.jp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911453"/>
          </a:xfrm>
          <a:prstGeom prst="rect">
            <a:avLst/>
          </a:prstGeom>
        </p:spPr>
      </p:pic>
      <p:pic>
        <p:nvPicPr>
          <p:cNvPr id="3" name="Image 1" descr="preencoded.png"/>
          <p:cNvPicPr>
            <a:picLocks noChangeAspect="1"/>
          </p:cNvPicPr>
          <p:nvPr/>
        </p:nvPicPr>
        <p:blipFill>
          <a:blip r:embed="rId4"/>
          <a:stretch>
            <a:fillRect/>
          </a:stretch>
        </p:blipFill>
        <p:spPr>
          <a:xfrm>
            <a:off x="2428875" y="285750"/>
            <a:ext cx="4286250" cy="2411016"/>
          </a:xfrm>
          <a:prstGeom prst="rect">
            <a:avLst/>
          </a:prstGeom>
        </p:spPr>
      </p:pic>
      <p:sp>
        <p:nvSpPr>
          <p:cNvPr id="4" name="Text 0"/>
          <p:cNvSpPr/>
          <p:nvPr/>
        </p:nvSpPr>
        <p:spPr>
          <a:xfrm>
            <a:off x="285750" y="3130793"/>
            <a:ext cx="8572500" cy="1246495"/>
          </a:xfrm>
          <a:prstGeom prst="rect">
            <a:avLst/>
          </a:prstGeom>
          <a:noFill/>
          <a:ln/>
        </p:spPr>
        <p:txBody>
          <a:bodyPr wrap="square" lIns="0" tIns="0" rIns="0" bIns="0" rtlCol="0" anchor="ctr">
            <a:spAutoFit/>
          </a:bodyPr>
          <a:lstStyle/>
          <a:p>
            <a:pPr marL="0" indent="0" algn="ctr">
              <a:buNone/>
            </a:pPr>
            <a:r>
              <a:rPr lang="en-US" sz="40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Architettura dei Large Language Models (LLM)</a:t>
            </a:r>
            <a:endParaRPr lang="en-US" sz="405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1"/>
          <p:cNvSpPr/>
          <p:nvPr/>
        </p:nvSpPr>
        <p:spPr>
          <a:xfrm>
            <a:off x="3367343" y="4848385"/>
            <a:ext cx="2409314" cy="311624"/>
          </a:xfrm>
          <a:prstGeom prst="rect">
            <a:avLst/>
          </a:prstGeom>
          <a:noFill/>
          <a:ln/>
        </p:spPr>
        <p:txBody>
          <a:bodyPr wrap="none" lIns="0" tIns="0" rIns="0" bIns="0" rtlCol="0" anchor="ctr">
            <a:spAutoFit/>
          </a:bodyPr>
          <a:lstStyle/>
          <a:p>
            <a:pPr marL="0" indent="0" algn="ctr">
              <a:buNone/>
            </a:pPr>
            <a:r>
              <a:rPr lang="en-US" sz="2025" b="1" dirty="0">
                <a:solidFill>
                  <a:srgbClr val="4C4C4C"/>
                </a:solidFill>
                <a:latin typeface="Noto Sans" panose="020B0502040504020204" pitchFamily="34" charset="0"/>
                <a:ea typeface="Noto Sans" panose="020B0502040504020204" pitchFamily="34" charset="0"/>
                <a:cs typeface="Noto Sans" panose="020B0502040504020204" pitchFamily="34" charset="0"/>
              </a:rPr>
              <a:t>Corso Introduttivo</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A9CF2D-F4BB-7F62-5345-CC878497DD0B}"/>
              </a:ext>
            </a:extLst>
          </p:cNvPr>
          <p:cNvPicPr>
            <a:picLocks noChangeAspect="1"/>
          </p:cNvPicPr>
          <p:nvPr/>
        </p:nvPicPr>
        <p:blipFill>
          <a:blip r:embed="rId3"/>
          <a:stretch>
            <a:fillRect/>
          </a:stretch>
        </p:blipFill>
        <p:spPr>
          <a:xfrm>
            <a:off x="2078665" y="942189"/>
            <a:ext cx="5273750" cy="3939982"/>
          </a:xfrm>
          <a:prstGeom prst="rect">
            <a:avLst/>
          </a:prstGeom>
        </p:spPr>
      </p:pic>
      <p:sp>
        <p:nvSpPr>
          <p:cNvPr id="4" name="Text 0">
            <a:extLst>
              <a:ext uri="{FF2B5EF4-FFF2-40B4-BE49-F238E27FC236}">
                <a16:creationId xmlns:a16="http://schemas.microsoft.com/office/drawing/2014/main" id="{7643FCCD-5F53-47A8-8E8E-CB07266CD8E3}"/>
              </a:ext>
            </a:extLst>
          </p:cNvPr>
          <p:cNvSpPr/>
          <p:nvPr/>
        </p:nvSpPr>
        <p:spPr>
          <a:xfrm>
            <a:off x="428625" y="465694"/>
            <a:ext cx="4582986"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Funzionamento</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del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trasformatore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4784855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E37D4-8CC1-C365-ACD7-5C7E59D3A6D5}"/>
              </a:ext>
            </a:extLst>
          </p:cNvPr>
          <p:cNvPicPr>
            <a:picLocks noChangeAspect="1"/>
          </p:cNvPicPr>
          <p:nvPr/>
        </p:nvPicPr>
        <p:blipFill>
          <a:blip r:embed="rId3"/>
          <a:stretch>
            <a:fillRect/>
          </a:stretch>
        </p:blipFill>
        <p:spPr>
          <a:xfrm>
            <a:off x="1562986" y="812767"/>
            <a:ext cx="6309450" cy="4279137"/>
          </a:xfrm>
          <a:prstGeom prst="rect">
            <a:avLst/>
          </a:prstGeom>
        </p:spPr>
      </p:pic>
      <p:sp>
        <p:nvSpPr>
          <p:cNvPr id="4" name="Text 0">
            <a:extLst>
              <a:ext uri="{FF2B5EF4-FFF2-40B4-BE49-F238E27FC236}">
                <a16:creationId xmlns:a16="http://schemas.microsoft.com/office/drawing/2014/main" id="{15AC0332-96F1-B19D-A39D-CE2A7FD5892E}"/>
              </a:ext>
            </a:extLst>
          </p:cNvPr>
          <p:cNvSpPr/>
          <p:nvPr/>
        </p:nvSpPr>
        <p:spPr>
          <a:xfrm>
            <a:off x="428625" y="465694"/>
            <a:ext cx="1433085"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BERT e GPT</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903669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641BC8-0569-0F4A-9F7C-AE006B9F49D6}"/>
              </a:ext>
            </a:extLst>
          </p:cNvPr>
          <p:cNvPicPr>
            <a:picLocks noChangeAspect="1"/>
          </p:cNvPicPr>
          <p:nvPr/>
        </p:nvPicPr>
        <p:blipFill>
          <a:blip r:embed="rId3"/>
          <a:srcRect b="14005"/>
          <a:stretch>
            <a:fillRect/>
          </a:stretch>
        </p:blipFill>
        <p:spPr>
          <a:xfrm>
            <a:off x="1924492" y="788617"/>
            <a:ext cx="5414903" cy="4214001"/>
          </a:xfrm>
          <a:prstGeom prst="rect">
            <a:avLst/>
          </a:prstGeom>
        </p:spPr>
      </p:pic>
      <p:sp>
        <p:nvSpPr>
          <p:cNvPr id="4" name="Text 0">
            <a:extLst>
              <a:ext uri="{FF2B5EF4-FFF2-40B4-BE49-F238E27FC236}">
                <a16:creationId xmlns:a16="http://schemas.microsoft.com/office/drawing/2014/main" id="{E5F1666B-2523-E806-5511-67FEAECB95CF}"/>
              </a:ext>
            </a:extLst>
          </p:cNvPr>
          <p:cNvSpPr/>
          <p:nvPr/>
        </p:nvSpPr>
        <p:spPr>
          <a:xfrm>
            <a:off x="428625" y="465694"/>
            <a:ext cx="2906245"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Funzionamento</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di GPT</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4259485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4018729"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Vantaggi Rispetto a RNN/LSTM</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23957"/>
            <a:ext cx="1502014"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Parallelizzazione:</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2"/>
          <p:cNvSpPr/>
          <p:nvPr/>
        </p:nvSpPr>
        <p:spPr>
          <a:xfrm>
            <a:off x="1940257" y="1126450"/>
            <a:ext cx="1413849"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I Trasformatori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3"/>
          <p:cNvSpPr/>
          <p:nvPr/>
        </p:nvSpPr>
        <p:spPr>
          <a:xfrm>
            <a:off x="428625" y="1381132"/>
            <a:ext cx="3023264"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elaborano tutti gli elementi di una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 4"/>
          <p:cNvSpPr/>
          <p:nvPr/>
        </p:nvSpPr>
        <p:spPr>
          <a:xfrm>
            <a:off x="428625" y="1638307"/>
            <a:ext cx="3185167"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sequenza simultaneamente, mentre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8" name="Text 5"/>
          <p:cNvSpPr/>
          <p:nvPr/>
        </p:nvSpPr>
        <p:spPr>
          <a:xfrm>
            <a:off x="428625" y="1895482"/>
            <a:ext cx="1949252"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RNN/LSTM procedono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 6"/>
          <p:cNvSpPr/>
          <p:nvPr/>
        </p:nvSpPr>
        <p:spPr>
          <a:xfrm>
            <a:off x="428625" y="2152657"/>
            <a:ext cx="1582164"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sequenzialmente.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0" name="Text 7"/>
          <p:cNvSpPr/>
          <p:nvPr/>
        </p:nvSpPr>
        <p:spPr>
          <a:xfrm>
            <a:off x="428625" y="2624145"/>
            <a:ext cx="2547172"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Gestione dipendenze a lungo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8"/>
          <p:cNvSpPr/>
          <p:nvPr/>
        </p:nvSpPr>
        <p:spPr>
          <a:xfrm>
            <a:off x="428625" y="2881320"/>
            <a:ext cx="751809"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termine:</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Text 9"/>
          <p:cNvSpPr/>
          <p:nvPr/>
        </p:nvSpPr>
        <p:spPr>
          <a:xfrm>
            <a:off x="1217303" y="2870417"/>
            <a:ext cx="2040623"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L'attenzione permette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3" name="Text 10"/>
          <p:cNvSpPr/>
          <p:nvPr/>
        </p:nvSpPr>
        <p:spPr>
          <a:xfrm>
            <a:off x="428625" y="3138495"/>
            <a:ext cx="2829301"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connessioni dirette tra posizioni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4" name="Text 11"/>
          <p:cNvSpPr/>
          <p:nvPr/>
        </p:nvSpPr>
        <p:spPr>
          <a:xfrm>
            <a:off x="428625" y="3395670"/>
            <a:ext cx="3072957"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distanti, superando il problema del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5" name="Text 12"/>
          <p:cNvSpPr/>
          <p:nvPr/>
        </p:nvSpPr>
        <p:spPr>
          <a:xfrm>
            <a:off x="428625" y="3652845"/>
            <a:ext cx="2989601"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gradiente evanescente nelle RNN.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6" name="Text 13"/>
          <p:cNvSpPr/>
          <p:nvPr/>
        </p:nvSpPr>
        <p:spPr>
          <a:xfrm>
            <a:off x="428625" y="4124332"/>
            <a:ext cx="948978"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Scalabilità:</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7" name="Text 14"/>
          <p:cNvSpPr/>
          <p:nvPr/>
        </p:nvSpPr>
        <p:spPr>
          <a:xfrm>
            <a:off x="1403251" y="4124332"/>
            <a:ext cx="217687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I Trasformatori possono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8" name="Text 15"/>
          <p:cNvSpPr/>
          <p:nvPr/>
        </p:nvSpPr>
        <p:spPr>
          <a:xfrm>
            <a:off x="428625" y="4381507"/>
            <a:ext cx="3032882"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essere facilmente scalati a modelli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9" name="Text 16"/>
          <p:cNvSpPr/>
          <p:nvPr/>
        </p:nvSpPr>
        <p:spPr>
          <a:xfrm>
            <a:off x="428625" y="4638682"/>
            <a:ext cx="3518592"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molto più grandi e profondi rispetto alle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20" name="Text 17"/>
          <p:cNvSpPr/>
          <p:nvPr/>
        </p:nvSpPr>
        <p:spPr>
          <a:xfrm>
            <a:off x="428625" y="4895857"/>
            <a:ext cx="203260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architetture ricorrenti.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21" name="Image 1" descr="preencoded.png"/>
          <p:cNvPicPr>
            <a:picLocks noChangeAspect="1"/>
          </p:cNvPicPr>
          <p:nvPr/>
        </p:nvPicPr>
        <p:blipFill>
          <a:blip r:embed="rId4"/>
          <a:stretch>
            <a:fillRect/>
          </a:stretch>
        </p:blipFill>
        <p:spPr>
          <a:xfrm>
            <a:off x="4157663" y="1528763"/>
            <a:ext cx="4557713" cy="28575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3040897"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Cos'è la Tokenizzazione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746647"/>
            <a:ext cx="23833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La </a:t>
            </a:r>
            <a:endParaRPr lang="en-US" sz="1350" dirty="0"/>
          </a:p>
        </p:txBody>
      </p:sp>
      <p:sp>
        <p:nvSpPr>
          <p:cNvPr id="5" name="Text 2"/>
          <p:cNvSpPr/>
          <p:nvPr/>
        </p:nvSpPr>
        <p:spPr>
          <a:xfrm>
            <a:off x="666964" y="1746647"/>
            <a:ext cx="1209861"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tokenizzazione</a:t>
            </a:r>
            <a:endParaRPr lang="en-US" sz="1350" dirty="0"/>
          </a:p>
        </p:txBody>
      </p:sp>
      <p:sp>
        <p:nvSpPr>
          <p:cNvPr id="6" name="Text 3"/>
          <p:cNvSpPr/>
          <p:nvPr/>
        </p:nvSpPr>
        <p:spPr>
          <a:xfrm>
            <a:off x="1876825" y="1746647"/>
            <a:ext cx="119119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è il processo di </a:t>
            </a:r>
            <a:endParaRPr lang="en-US" sz="1350" dirty="0"/>
          </a:p>
        </p:txBody>
      </p:sp>
      <p:sp>
        <p:nvSpPr>
          <p:cNvPr id="7" name="Text 4"/>
          <p:cNvSpPr/>
          <p:nvPr/>
        </p:nvSpPr>
        <p:spPr>
          <a:xfrm>
            <a:off x="428625" y="2003822"/>
            <a:ext cx="309756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suddivisione del testo in unità più piccole </a:t>
            </a:r>
            <a:endParaRPr lang="en-US" sz="1350" dirty="0"/>
          </a:p>
        </p:txBody>
      </p:sp>
      <p:sp>
        <p:nvSpPr>
          <p:cNvPr id="8" name="Text 5"/>
          <p:cNvSpPr/>
          <p:nvPr/>
        </p:nvSpPr>
        <p:spPr>
          <a:xfrm>
            <a:off x="428625" y="2260997"/>
            <a:ext cx="743313"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chiamate </a:t>
            </a:r>
            <a:endParaRPr lang="en-US" sz="1350" dirty="0"/>
          </a:p>
        </p:txBody>
      </p:sp>
      <p:sp>
        <p:nvSpPr>
          <p:cNvPr id="9" name="Text 6"/>
          <p:cNvSpPr/>
          <p:nvPr/>
        </p:nvSpPr>
        <p:spPr>
          <a:xfrm>
            <a:off x="1171938" y="2260997"/>
            <a:ext cx="457256"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token</a:t>
            </a:r>
            <a:endParaRPr lang="en-US" sz="1350" dirty="0"/>
          </a:p>
        </p:txBody>
      </p:sp>
      <p:sp>
        <p:nvSpPr>
          <p:cNvPr id="10" name="Text 7"/>
          <p:cNvSpPr/>
          <p:nvPr/>
        </p:nvSpPr>
        <p:spPr>
          <a:xfrm>
            <a:off x="1629194" y="2260997"/>
            <a:ext cx="220164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che possono essere parole, </a:t>
            </a:r>
            <a:endParaRPr lang="en-US" sz="1350" dirty="0"/>
          </a:p>
        </p:txBody>
      </p:sp>
      <p:sp>
        <p:nvSpPr>
          <p:cNvPr id="11" name="Text 8"/>
          <p:cNvSpPr/>
          <p:nvPr/>
        </p:nvSpPr>
        <p:spPr>
          <a:xfrm>
            <a:off x="428625" y="2518172"/>
            <a:ext cx="2430103"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parti di parole o singoli caratteri. </a:t>
            </a:r>
            <a:endParaRPr lang="en-US" sz="1350" dirty="0"/>
          </a:p>
        </p:txBody>
      </p:sp>
      <p:sp>
        <p:nvSpPr>
          <p:cNvPr id="12" name="Text 9"/>
          <p:cNvSpPr/>
          <p:nvPr/>
        </p:nvSpPr>
        <p:spPr>
          <a:xfrm>
            <a:off x="428625" y="2989659"/>
            <a:ext cx="232537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Negli LLM, la tokenizzazione è </a:t>
            </a:r>
            <a:endParaRPr lang="en-US" sz="1350" dirty="0"/>
          </a:p>
        </p:txBody>
      </p:sp>
      <p:sp>
        <p:nvSpPr>
          <p:cNvPr id="13" name="Text 10"/>
          <p:cNvSpPr/>
          <p:nvPr/>
        </p:nvSpPr>
        <p:spPr>
          <a:xfrm>
            <a:off x="428625" y="3246834"/>
            <a:ext cx="1114592"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fondamentale</a:t>
            </a:r>
            <a:endParaRPr lang="en-US" sz="1350" dirty="0"/>
          </a:p>
        </p:txBody>
      </p:sp>
      <p:sp>
        <p:nvSpPr>
          <p:cNvPr id="14" name="Text 11"/>
          <p:cNvSpPr/>
          <p:nvPr/>
        </p:nvSpPr>
        <p:spPr>
          <a:xfrm>
            <a:off x="1543217" y="3246834"/>
            <a:ext cx="206778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perché trasforma il testo in </a:t>
            </a:r>
            <a:endParaRPr lang="en-US" sz="1350" dirty="0"/>
          </a:p>
        </p:txBody>
      </p:sp>
      <p:sp>
        <p:nvSpPr>
          <p:cNvPr id="15" name="Text 12"/>
          <p:cNvSpPr/>
          <p:nvPr/>
        </p:nvSpPr>
        <p:spPr>
          <a:xfrm>
            <a:off x="428625" y="3504009"/>
            <a:ext cx="302130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sequenze numeriche che il modello può </a:t>
            </a:r>
            <a:endParaRPr lang="en-US" sz="1350" dirty="0"/>
          </a:p>
        </p:txBody>
      </p:sp>
      <p:sp>
        <p:nvSpPr>
          <p:cNvPr id="16" name="Text 13"/>
          <p:cNvSpPr/>
          <p:nvPr/>
        </p:nvSpPr>
        <p:spPr>
          <a:xfrm>
            <a:off x="428625" y="3761184"/>
            <a:ext cx="218230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elaborare matematicamente. </a:t>
            </a:r>
            <a:endParaRPr lang="en-US" sz="1350" dirty="0"/>
          </a:p>
        </p:txBody>
      </p:sp>
      <p:pic>
        <p:nvPicPr>
          <p:cNvPr id="17" name="Image 1" descr="preencoded.png"/>
          <p:cNvPicPr>
            <a:picLocks noChangeAspect="1"/>
          </p:cNvPicPr>
          <p:nvPr/>
        </p:nvPicPr>
        <p:blipFill>
          <a:blip r:embed="rId4"/>
          <a:stretch>
            <a:fillRect/>
          </a:stretch>
        </p:blipFill>
        <p:spPr>
          <a:xfrm>
            <a:off x="4471988" y="1924878"/>
            <a:ext cx="3929063" cy="20652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61244"/>
            <a:ext cx="9144000" cy="5243513"/>
          </a:xfrm>
          <a:prstGeom prst="rect">
            <a:avLst/>
          </a:prstGeom>
        </p:spPr>
      </p:pic>
      <p:sp>
        <p:nvSpPr>
          <p:cNvPr id="3" name="Text 0"/>
          <p:cNvSpPr/>
          <p:nvPr/>
        </p:nvSpPr>
        <p:spPr>
          <a:xfrm>
            <a:off x="428625" y="465694"/>
            <a:ext cx="2824491"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Tipi di Tokenizzazione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24851"/>
            <a:ext cx="1604606"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Word tokenization</a:t>
            </a:r>
            <a:endParaRPr lang="en-US" sz="1350" dirty="0"/>
          </a:p>
        </p:txBody>
      </p:sp>
      <p:sp>
        <p:nvSpPr>
          <p:cNvPr id="5" name="Text 2"/>
          <p:cNvSpPr/>
          <p:nvPr/>
        </p:nvSpPr>
        <p:spPr>
          <a:xfrm>
            <a:off x="428624" y="1366957"/>
            <a:ext cx="7705283" cy="1661993"/>
          </a:xfrm>
          <a:prstGeom prst="rect">
            <a:avLst/>
          </a:prstGeom>
          <a:noFill/>
          <a:ln/>
        </p:spPr>
        <p:txBody>
          <a:bodyPr wrap="square" lIns="0" tIns="0" rIns="0" bIns="0" rtlCol="0" anchor="ctr">
            <a:spAutoFit/>
          </a:bodyPr>
          <a:lstStyle/>
          <a:p>
            <a:pPr marL="0" indent="0">
              <a:buNone/>
            </a:pPr>
            <a:r>
              <a:rPr lang="en-US" sz="1350" dirty="0">
                <a:solidFill>
                  <a:srgbClr val="4C4C4C"/>
                </a:solidFill>
                <a:latin typeface="Noto Sans" pitchFamily="34" charset="0"/>
                <a:ea typeface="Noto Sans" pitchFamily="34" charset="-122"/>
                <a:cs typeface="Noto Sans" pitchFamily="34" charset="-120"/>
              </a:rPr>
              <a:t>Il testo </a:t>
            </a:r>
            <a:r>
              <a:rPr lang="en-US" sz="1350" dirty="0" err="1">
                <a:solidFill>
                  <a:srgbClr val="4C4C4C"/>
                </a:solidFill>
                <a:latin typeface="Noto Sans" pitchFamily="34" charset="0"/>
                <a:ea typeface="Noto Sans" pitchFamily="34" charset="-122"/>
                <a:cs typeface="Noto Sans" pitchFamily="34" charset="-120"/>
              </a:rPr>
              <a:t>viene</a:t>
            </a:r>
            <a:r>
              <a:rPr lang="en-US" sz="1350" dirty="0">
                <a:solidFill>
                  <a:srgbClr val="4C4C4C"/>
                </a:solidFill>
                <a:latin typeface="Noto Sans" pitchFamily="34" charset="0"/>
                <a:ea typeface="Noto Sans" pitchFamily="34" charset="-122"/>
                <a:cs typeface="Noto Sans" pitchFamily="34" charset="-120"/>
              </a:rPr>
              <a:t> </a:t>
            </a:r>
            <a:r>
              <a:rPr lang="en-US" sz="1350" dirty="0" err="1">
                <a:solidFill>
                  <a:srgbClr val="4C4C4C"/>
                </a:solidFill>
                <a:latin typeface="Noto Sans" pitchFamily="34" charset="0"/>
                <a:ea typeface="Noto Sans" pitchFamily="34" charset="-122"/>
                <a:cs typeface="Noto Sans" pitchFamily="34" charset="-120"/>
              </a:rPr>
              <a:t>suddiviso</a:t>
            </a:r>
            <a:r>
              <a:rPr lang="en-US" sz="1350" dirty="0">
                <a:solidFill>
                  <a:srgbClr val="4C4C4C"/>
                </a:solidFill>
                <a:latin typeface="Noto Sans" pitchFamily="34" charset="0"/>
                <a:ea typeface="Noto Sans" pitchFamily="34" charset="-122"/>
                <a:cs typeface="Noto Sans" pitchFamily="34" charset="-120"/>
              </a:rPr>
              <a:t> in parole </a:t>
            </a:r>
            <a:r>
              <a:rPr lang="en-US" sz="1350" dirty="0" err="1">
                <a:solidFill>
                  <a:srgbClr val="4C4C4C"/>
                </a:solidFill>
                <a:latin typeface="Noto Sans" pitchFamily="34" charset="0"/>
                <a:ea typeface="Noto Sans" pitchFamily="34" charset="-122"/>
                <a:cs typeface="Noto Sans" pitchFamily="34" charset="-120"/>
              </a:rPr>
              <a:t>individuali</a:t>
            </a:r>
            <a:r>
              <a:rPr lang="en-US" sz="1350" dirty="0">
                <a:solidFill>
                  <a:srgbClr val="4C4C4C"/>
                </a:solidFill>
                <a:latin typeface="Noto Sans" pitchFamily="34" charset="0"/>
                <a:ea typeface="Noto Sans" pitchFamily="34" charset="-122"/>
                <a:cs typeface="Noto Sans" pitchFamily="34" charset="-120"/>
              </a:rPr>
              <a:t>, dove ogni </a:t>
            </a:r>
            <a:r>
              <a:rPr lang="en-US" sz="1350" dirty="0" err="1">
                <a:solidFill>
                  <a:srgbClr val="4C4C4C"/>
                </a:solidFill>
                <a:latin typeface="Noto Sans" pitchFamily="34" charset="0"/>
                <a:ea typeface="Noto Sans" pitchFamily="34" charset="-122"/>
                <a:cs typeface="Noto Sans" pitchFamily="34" charset="-120"/>
              </a:rPr>
              <a:t>parola</a:t>
            </a:r>
            <a:r>
              <a:rPr lang="en-US" sz="1350" dirty="0">
                <a:solidFill>
                  <a:srgbClr val="4C4C4C"/>
                </a:solidFill>
                <a:latin typeface="Noto Sans" pitchFamily="34" charset="0"/>
                <a:ea typeface="Noto Sans" pitchFamily="34" charset="-122"/>
                <a:cs typeface="Noto Sans" pitchFamily="34" charset="-120"/>
              </a:rPr>
              <a:t> è un token.</a:t>
            </a:r>
          </a:p>
          <a:p>
            <a:pPr marL="0" indent="0">
              <a:buNone/>
            </a:pPr>
            <a:endParaRPr lang="en-US" sz="1350" dirty="0">
              <a:solidFill>
                <a:srgbClr val="4C4C4C"/>
              </a:solidFill>
              <a:latin typeface="Noto Sans" pitchFamily="34" charset="0"/>
              <a:ea typeface="Noto Sans" pitchFamily="34" charset="-122"/>
              <a:cs typeface="Noto Sans" pitchFamily="34" charset="-120"/>
            </a:endParaRPr>
          </a:p>
          <a:p>
            <a:pPr marL="0" indent="0">
              <a:buNone/>
            </a:pPr>
            <a:r>
              <a:rPr lang="en-US" sz="1350" dirty="0" err="1">
                <a:solidFill>
                  <a:srgbClr val="4C4C4C"/>
                </a:solidFill>
                <a:latin typeface="Noto Sans" pitchFamily="34" charset="0"/>
                <a:ea typeface="Noto Sans" pitchFamily="34" charset="-122"/>
                <a:cs typeface="Noto Sans" pitchFamily="34" charset="-120"/>
              </a:rPr>
              <a:t>Esempio</a:t>
            </a:r>
            <a:r>
              <a:rPr lang="en-US" sz="1350" dirty="0">
                <a:solidFill>
                  <a:srgbClr val="4C4C4C"/>
                </a:solidFill>
                <a:latin typeface="Noto Sans" pitchFamily="34" charset="0"/>
                <a:ea typeface="Noto Sans" pitchFamily="34" charset="-122"/>
                <a:cs typeface="Noto Sans" pitchFamily="34" charset="-120"/>
              </a:rPr>
              <a:t>:</a:t>
            </a:r>
          </a:p>
          <a:p>
            <a:pPr marL="285750" indent="-285750">
              <a:buFont typeface="Arial" panose="020B0604020202020204" pitchFamily="34" charset="0"/>
              <a:buChar char="•"/>
            </a:pPr>
            <a:r>
              <a:rPr lang="en-US" sz="1350" dirty="0">
                <a:solidFill>
                  <a:srgbClr val="4C4C4C"/>
                </a:solidFill>
                <a:latin typeface="Noto Sans" pitchFamily="34" charset="0"/>
                <a:ea typeface="Noto Sans" pitchFamily="34" charset="-122"/>
                <a:cs typeface="Noto Sans" pitchFamily="34" charset="-120"/>
              </a:rPr>
              <a:t>Testo: “Luca ama </a:t>
            </a:r>
            <a:r>
              <a:rPr lang="en-US" sz="1350" dirty="0" err="1">
                <a:solidFill>
                  <a:srgbClr val="4C4C4C"/>
                </a:solidFill>
                <a:latin typeface="Noto Sans" pitchFamily="34" charset="0"/>
                <a:ea typeface="Noto Sans" pitchFamily="34" charset="-122"/>
                <a:cs typeface="Noto Sans" pitchFamily="34" charset="-120"/>
              </a:rPr>
              <a:t>i</a:t>
            </a:r>
            <a:r>
              <a:rPr lang="en-US" sz="1350" dirty="0">
                <a:solidFill>
                  <a:srgbClr val="4C4C4C"/>
                </a:solidFill>
                <a:latin typeface="Noto Sans" pitchFamily="34" charset="0"/>
                <a:ea typeface="Noto Sans" pitchFamily="34" charset="-122"/>
                <a:cs typeface="Noto Sans" pitchFamily="34" charset="-120"/>
              </a:rPr>
              <a:t> </a:t>
            </a:r>
            <a:r>
              <a:rPr lang="en-US" sz="1350" dirty="0" err="1">
                <a:solidFill>
                  <a:srgbClr val="4C4C4C"/>
                </a:solidFill>
                <a:latin typeface="Noto Sans" pitchFamily="34" charset="0"/>
                <a:ea typeface="Noto Sans" pitchFamily="34" charset="-122"/>
                <a:cs typeface="Noto Sans" pitchFamily="34" charset="-120"/>
              </a:rPr>
              <a:t>cani</a:t>
            </a:r>
            <a:r>
              <a:rPr lang="en-US" sz="1350" dirty="0">
                <a:solidFill>
                  <a:srgbClr val="4C4C4C"/>
                </a:solidFill>
                <a:latin typeface="Noto Sans" pitchFamily="34" charset="0"/>
                <a:ea typeface="Noto Sans" pitchFamily="34" charset="-122"/>
                <a:cs typeface="Noto Sans" pitchFamily="34" charset="-120"/>
              </a:rPr>
              <a:t>”</a:t>
            </a:r>
          </a:p>
          <a:p>
            <a:pPr marL="285750" indent="-285750">
              <a:buFont typeface="Arial" panose="020B0604020202020204" pitchFamily="34" charset="0"/>
              <a:buChar char="•"/>
            </a:pPr>
            <a:r>
              <a:rPr lang="en-US" sz="1350" dirty="0">
                <a:solidFill>
                  <a:srgbClr val="4C4C4C"/>
                </a:solidFill>
                <a:latin typeface="Noto Sans" pitchFamily="34" charset="0"/>
                <a:ea typeface="Noto Sans" pitchFamily="34" charset="-122"/>
                <a:cs typeface="Noto Sans" pitchFamily="34" charset="-120"/>
              </a:rPr>
              <a:t>Token: [“Luca”,”ama”,”</a:t>
            </a:r>
            <a:r>
              <a:rPr lang="en-US" sz="1350" dirty="0" err="1">
                <a:solidFill>
                  <a:srgbClr val="4C4C4C"/>
                </a:solidFill>
                <a:latin typeface="Noto Sans" pitchFamily="34" charset="0"/>
                <a:ea typeface="Noto Sans" pitchFamily="34" charset="-122"/>
                <a:cs typeface="Noto Sans" pitchFamily="34" charset="-120"/>
              </a:rPr>
              <a:t>i</a:t>
            </a:r>
            <a:r>
              <a:rPr lang="en-US" sz="1350" dirty="0">
                <a:solidFill>
                  <a:srgbClr val="4C4C4C"/>
                </a:solidFill>
                <a:latin typeface="Noto Sans" pitchFamily="34" charset="0"/>
                <a:ea typeface="Noto Sans" pitchFamily="34" charset="-122"/>
                <a:cs typeface="Noto Sans" pitchFamily="34" charset="-120"/>
              </a:rPr>
              <a:t>”,”</a:t>
            </a:r>
            <a:r>
              <a:rPr lang="en-US" sz="1350" dirty="0" err="1">
                <a:solidFill>
                  <a:srgbClr val="4C4C4C"/>
                </a:solidFill>
                <a:latin typeface="Noto Sans" pitchFamily="34" charset="0"/>
                <a:ea typeface="Noto Sans" pitchFamily="34" charset="-122"/>
                <a:cs typeface="Noto Sans" pitchFamily="34" charset="-120"/>
              </a:rPr>
              <a:t>cani</a:t>
            </a:r>
            <a:r>
              <a:rPr lang="en-US" sz="1350" dirty="0">
                <a:solidFill>
                  <a:srgbClr val="4C4C4C"/>
                </a:solidFill>
                <a:latin typeface="Noto Sans" pitchFamily="34" charset="0"/>
                <a:ea typeface="Noto Sans" pitchFamily="34" charset="-122"/>
                <a:cs typeface="Noto Sans" pitchFamily="34" charset="-120"/>
              </a:rPr>
              <a:t>”]</a:t>
            </a:r>
          </a:p>
          <a:p>
            <a:pPr marL="285750" indent="-285750">
              <a:buFont typeface="Arial" panose="020B0604020202020204" pitchFamily="34" charset="0"/>
              <a:buChar char="•"/>
            </a:pPr>
            <a:endParaRPr lang="en-US" sz="1350" dirty="0">
              <a:solidFill>
                <a:srgbClr val="4C4C4C"/>
              </a:solidFill>
              <a:latin typeface="Noto Sans" pitchFamily="34" charset="0"/>
              <a:ea typeface="Noto Sans" pitchFamily="34" charset="-122"/>
              <a:cs typeface="Noto Sans" pitchFamily="34" charset="-120"/>
            </a:endParaRPr>
          </a:p>
          <a:p>
            <a:r>
              <a:rPr lang="it-IT" sz="1350" dirty="0">
                <a:solidFill>
                  <a:srgbClr val="4C4C4C"/>
                </a:solidFill>
                <a:latin typeface="Noto Sans" pitchFamily="34" charset="0"/>
                <a:ea typeface="Noto Sans" pitchFamily="34" charset="-122"/>
                <a:cs typeface="Noto Sans" pitchFamily="34" charset="-120"/>
              </a:rPr>
              <a:t>Questa è la forma più semplice e comune di tokenizzazione. Tuttavia, può essere complicata dalla presenza di segni di punteggiatura, contrazioni e forme plurali.</a:t>
            </a:r>
            <a:endParaRPr lang="en-US" sz="1350" dirty="0">
              <a:solidFill>
                <a:srgbClr val="4C4C4C"/>
              </a:solidFill>
              <a:latin typeface="Noto Sans" pitchFamily="34" charset="0"/>
              <a:ea typeface="Noto Sans" pitchFamily="34" charset="-122"/>
              <a:cs typeface="Noto Sans" pitchFamily="34" charset="-120"/>
            </a:endParaRPr>
          </a:p>
        </p:txBody>
      </p:sp>
      <p:sp>
        <p:nvSpPr>
          <p:cNvPr id="13" name="Text 1">
            <a:extLst>
              <a:ext uri="{FF2B5EF4-FFF2-40B4-BE49-F238E27FC236}">
                <a16:creationId xmlns:a16="http://schemas.microsoft.com/office/drawing/2014/main" id="{BC72AF3D-5F91-BEC0-4B4D-CFE974869BD5}"/>
              </a:ext>
            </a:extLst>
          </p:cNvPr>
          <p:cNvSpPr/>
          <p:nvPr/>
        </p:nvSpPr>
        <p:spPr>
          <a:xfrm>
            <a:off x="379007" y="3200432"/>
            <a:ext cx="2000548"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Character tokenization</a:t>
            </a:r>
            <a:endParaRPr lang="en-US" sz="1350" dirty="0"/>
          </a:p>
        </p:txBody>
      </p:sp>
      <p:sp>
        <p:nvSpPr>
          <p:cNvPr id="14" name="Text 2">
            <a:extLst>
              <a:ext uri="{FF2B5EF4-FFF2-40B4-BE49-F238E27FC236}">
                <a16:creationId xmlns:a16="http://schemas.microsoft.com/office/drawing/2014/main" id="{22A4059E-4B30-A79E-3833-EFEDDD73A633}"/>
              </a:ext>
            </a:extLst>
          </p:cNvPr>
          <p:cNvSpPr/>
          <p:nvPr/>
        </p:nvSpPr>
        <p:spPr>
          <a:xfrm>
            <a:off x="379006" y="3442538"/>
            <a:ext cx="7705283" cy="1661993"/>
          </a:xfrm>
          <a:prstGeom prst="rect">
            <a:avLst/>
          </a:prstGeom>
          <a:noFill/>
          <a:ln/>
        </p:spPr>
        <p:txBody>
          <a:bodyPr wrap="square" lIns="0" tIns="0" rIns="0" bIns="0" rtlCol="0" anchor="ctr">
            <a:spAutoFit/>
          </a:bodyPr>
          <a:lstStyle/>
          <a:p>
            <a:pPr marL="0" indent="0">
              <a:buNone/>
            </a:pPr>
            <a:r>
              <a:rPr lang="it-IT" sz="1350" dirty="0">
                <a:solidFill>
                  <a:srgbClr val="4C4C4C"/>
                </a:solidFill>
                <a:latin typeface="Noto Sans" pitchFamily="34" charset="0"/>
                <a:ea typeface="Noto Sans" pitchFamily="34" charset="-122"/>
                <a:cs typeface="Noto Sans" pitchFamily="34" charset="-120"/>
              </a:rPr>
              <a:t>Qui, ogni carattere nel testo diventa un token. Questo tipo di tokenizzazione è meno comune, ma può essere utile in alcune situazioni, come nei modelli che gestiscono lingue con parole composte </a:t>
            </a:r>
            <a:r>
              <a:rPr lang="en-US" sz="1350" dirty="0">
                <a:solidFill>
                  <a:srgbClr val="4C4C4C"/>
                </a:solidFill>
                <a:latin typeface="Noto Sans" pitchFamily="34" charset="0"/>
                <a:ea typeface="Noto Sans" pitchFamily="34" charset="-122"/>
                <a:cs typeface="Noto Sans" pitchFamily="34" charset="-120"/>
              </a:rPr>
              <a:t>.</a:t>
            </a:r>
          </a:p>
          <a:p>
            <a:pPr marL="0" indent="0">
              <a:buNone/>
            </a:pPr>
            <a:endParaRPr lang="en-US" sz="1350" dirty="0">
              <a:solidFill>
                <a:srgbClr val="4C4C4C"/>
              </a:solidFill>
              <a:latin typeface="Noto Sans" pitchFamily="34" charset="0"/>
              <a:ea typeface="Noto Sans" pitchFamily="34" charset="-122"/>
              <a:cs typeface="Noto Sans" pitchFamily="34" charset="-120"/>
            </a:endParaRPr>
          </a:p>
          <a:p>
            <a:pPr marL="0" indent="0">
              <a:buNone/>
            </a:pPr>
            <a:r>
              <a:rPr lang="en-US" sz="1350" dirty="0" err="1">
                <a:solidFill>
                  <a:srgbClr val="4C4C4C"/>
                </a:solidFill>
                <a:latin typeface="Noto Sans" pitchFamily="34" charset="0"/>
                <a:ea typeface="Noto Sans" pitchFamily="34" charset="-122"/>
                <a:cs typeface="Noto Sans" pitchFamily="34" charset="-120"/>
              </a:rPr>
              <a:t>Esempio</a:t>
            </a:r>
            <a:r>
              <a:rPr lang="en-US" sz="1350" dirty="0">
                <a:solidFill>
                  <a:srgbClr val="4C4C4C"/>
                </a:solidFill>
                <a:latin typeface="Noto Sans" pitchFamily="34" charset="0"/>
                <a:ea typeface="Noto Sans" pitchFamily="34" charset="-122"/>
                <a:cs typeface="Noto Sans" pitchFamily="34" charset="-120"/>
              </a:rPr>
              <a:t>:</a:t>
            </a:r>
          </a:p>
          <a:p>
            <a:pPr marL="285750" indent="-285750">
              <a:buFont typeface="Arial" panose="020B0604020202020204" pitchFamily="34" charset="0"/>
              <a:buChar char="•"/>
            </a:pPr>
            <a:r>
              <a:rPr lang="en-US" sz="1350" dirty="0">
                <a:solidFill>
                  <a:srgbClr val="4C4C4C"/>
                </a:solidFill>
                <a:latin typeface="Noto Sans" pitchFamily="34" charset="0"/>
                <a:ea typeface="Noto Sans" pitchFamily="34" charset="-122"/>
                <a:cs typeface="Noto Sans" pitchFamily="34" charset="-120"/>
              </a:rPr>
              <a:t>Testo: “Cani”</a:t>
            </a:r>
          </a:p>
          <a:p>
            <a:pPr marL="285750" indent="-285750">
              <a:buFont typeface="Arial" panose="020B0604020202020204" pitchFamily="34" charset="0"/>
              <a:buChar char="•"/>
            </a:pPr>
            <a:r>
              <a:rPr lang="en-US" sz="1350" dirty="0">
                <a:solidFill>
                  <a:srgbClr val="4C4C4C"/>
                </a:solidFill>
                <a:latin typeface="Noto Sans" pitchFamily="34" charset="0"/>
                <a:ea typeface="Noto Sans" pitchFamily="34" charset="-122"/>
                <a:cs typeface="Noto Sans" pitchFamily="34" charset="-120"/>
              </a:rPr>
              <a:t>Token: [“C”,”a”,”n”,”</a:t>
            </a:r>
            <a:r>
              <a:rPr lang="en-US" sz="1350" dirty="0" err="1">
                <a:solidFill>
                  <a:srgbClr val="4C4C4C"/>
                </a:solidFill>
                <a:latin typeface="Noto Sans" pitchFamily="34" charset="0"/>
                <a:ea typeface="Noto Sans" pitchFamily="34" charset="-122"/>
                <a:cs typeface="Noto Sans" pitchFamily="34" charset="-120"/>
              </a:rPr>
              <a:t>i</a:t>
            </a:r>
            <a:r>
              <a:rPr lang="en-US" sz="1350" dirty="0">
                <a:solidFill>
                  <a:srgbClr val="4C4C4C"/>
                </a:solidFill>
                <a:latin typeface="Noto Sans" pitchFamily="34" charset="0"/>
                <a:ea typeface="Noto Sans" pitchFamily="34" charset="-122"/>
                <a:cs typeface="Noto Sans" pitchFamily="34" charset="-120"/>
              </a:rPr>
              <a:t>”]</a:t>
            </a:r>
          </a:p>
          <a:p>
            <a:pPr marL="285750" indent="-285750">
              <a:buFont typeface="Arial" panose="020B0604020202020204" pitchFamily="34" charset="0"/>
              <a:buChar char="•"/>
            </a:pPr>
            <a:endParaRPr lang="en-US" sz="1350" dirty="0">
              <a:solidFill>
                <a:srgbClr val="4C4C4C"/>
              </a:solidFill>
              <a:latin typeface="Noto Sans" pitchFamily="34" charset="0"/>
              <a:ea typeface="Noto Sans" pitchFamily="34" charset="-122"/>
              <a:cs typeface="Noto Sans" pitchFamily="34"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40A9A-2618-70AD-29B2-8F0DDB152B5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A763BB2-857E-4C1B-5457-CC57522FB2FC}"/>
              </a:ext>
            </a:extLst>
          </p:cNvPr>
          <p:cNvPicPr>
            <a:picLocks noChangeAspect="1"/>
          </p:cNvPicPr>
          <p:nvPr/>
        </p:nvPicPr>
        <p:blipFill>
          <a:blip r:embed="rId3"/>
          <a:stretch>
            <a:fillRect/>
          </a:stretch>
        </p:blipFill>
        <p:spPr>
          <a:xfrm>
            <a:off x="0" y="161244"/>
            <a:ext cx="9144000" cy="5243513"/>
          </a:xfrm>
          <a:prstGeom prst="rect">
            <a:avLst/>
          </a:prstGeom>
        </p:spPr>
      </p:pic>
      <p:sp>
        <p:nvSpPr>
          <p:cNvPr id="3" name="Text 0">
            <a:extLst>
              <a:ext uri="{FF2B5EF4-FFF2-40B4-BE49-F238E27FC236}">
                <a16:creationId xmlns:a16="http://schemas.microsoft.com/office/drawing/2014/main" id="{EBA2A55D-51BD-8880-BEA3-382C8E5DBFF4}"/>
              </a:ext>
            </a:extLst>
          </p:cNvPr>
          <p:cNvSpPr/>
          <p:nvPr/>
        </p:nvSpPr>
        <p:spPr>
          <a:xfrm>
            <a:off x="428625" y="465694"/>
            <a:ext cx="4948471"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Problemi</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comuni</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della</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Tokenizzazione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2">
            <a:extLst>
              <a:ext uri="{FF2B5EF4-FFF2-40B4-BE49-F238E27FC236}">
                <a16:creationId xmlns:a16="http://schemas.microsoft.com/office/drawing/2014/main" id="{9649B32B-D667-F195-A190-41F5F2928F1B}"/>
              </a:ext>
            </a:extLst>
          </p:cNvPr>
          <p:cNvSpPr/>
          <p:nvPr/>
        </p:nvSpPr>
        <p:spPr>
          <a:xfrm>
            <a:off x="575945" y="1605475"/>
            <a:ext cx="7705283" cy="2285241"/>
          </a:xfrm>
          <a:prstGeom prst="rect">
            <a:avLst/>
          </a:prstGeom>
          <a:noFill/>
          <a:ln/>
        </p:spPr>
        <p:txBody>
          <a:bodyPr wrap="square" lIns="0" tIns="0" rIns="0" bIns="0" rtlCol="0" anchor="ctr">
            <a:spAutoFit/>
          </a:bodyPr>
          <a:lstStyle/>
          <a:p>
            <a:pPr marL="285750" lvl="0" indent="-285750">
              <a:buFont typeface="Arial" panose="020B0604020202020204" pitchFamily="34" charset="0"/>
              <a:buChar char="•"/>
            </a:pPr>
            <a:r>
              <a:rPr lang="it-IT" sz="1350" b="1" dirty="0">
                <a:latin typeface="Noto Sans" panose="020B0502040504020204" pitchFamily="34" charset="0"/>
                <a:ea typeface="Noto Sans" panose="020B0502040504020204" pitchFamily="34" charset="0"/>
                <a:cs typeface="Noto Sans" panose="020B0502040504020204" pitchFamily="34" charset="0"/>
              </a:rPr>
              <a:t>Punteggiatura</a:t>
            </a:r>
            <a:r>
              <a:rPr lang="it-IT" sz="1350" dirty="0">
                <a:latin typeface="Noto Sans" panose="020B0502040504020204" pitchFamily="34" charset="0"/>
                <a:ea typeface="Noto Sans" panose="020B0502040504020204" pitchFamily="34" charset="0"/>
                <a:cs typeface="Noto Sans" panose="020B0502040504020204" pitchFamily="34" charset="0"/>
              </a:rPr>
              <a:t>: La presenza di virgole, punti, apostrofi, e altre punteggiature può complicare la tokenizzazione. Ad esempio, "D'accordo" potrebbe essere trattato come un unico token o come due token separati ("D" e "accordo").</a:t>
            </a:r>
            <a:endParaRPr lang="en-US" sz="1350" dirty="0">
              <a:latin typeface="Noto Sans" panose="020B0502040504020204" pitchFamily="34" charset="0"/>
              <a:ea typeface="Noto Sans" panose="020B0502040504020204" pitchFamily="34" charset="0"/>
              <a:cs typeface="Noto Sans" panose="020B0502040504020204" pitchFamily="34" charset="0"/>
            </a:endParaRPr>
          </a:p>
          <a:p>
            <a:pPr marL="285750" lvl="0" indent="-285750">
              <a:buFont typeface="Arial" panose="020B0604020202020204" pitchFamily="34" charset="0"/>
              <a:buChar char="•"/>
            </a:pPr>
            <a:r>
              <a:rPr lang="it-IT" sz="1350" b="1" dirty="0">
                <a:latin typeface="Noto Sans" panose="020B0502040504020204" pitchFamily="34" charset="0"/>
                <a:ea typeface="Noto Sans" panose="020B0502040504020204" pitchFamily="34" charset="0"/>
                <a:cs typeface="Noto Sans" panose="020B0502040504020204" pitchFamily="34" charset="0"/>
              </a:rPr>
              <a:t>Contrazioni</a:t>
            </a:r>
            <a:r>
              <a:rPr lang="it-IT" sz="1350" dirty="0">
                <a:latin typeface="Noto Sans" panose="020B0502040504020204" pitchFamily="34" charset="0"/>
                <a:ea typeface="Noto Sans" panose="020B0502040504020204" pitchFamily="34" charset="0"/>
                <a:cs typeface="Noto Sans" panose="020B0502040504020204" pitchFamily="34" charset="0"/>
              </a:rPr>
              <a:t>: Le contrazioni come "I'm" o "don't" possono essere tokenizzate in modo errato se non trattate correttamente. </a:t>
            </a:r>
            <a:r>
              <a:rPr lang="en-US" sz="1350" dirty="0" err="1">
                <a:latin typeface="Noto Sans" panose="020B0502040504020204" pitchFamily="34" charset="0"/>
                <a:ea typeface="Noto Sans" panose="020B0502040504020204" pitchFamily="34" charset="0"/>
                <a:cs typeface="Noto Sans" panose="020B0502040504020204" pitchFamily="34" charset="0"/>
              </a:rPr>
              <a:t>Alcuni</a:t>
            </a:r>
            <a:r>
              <a:rPr lang="en-US" sz="1350" dirty="0">
                <a:latin typeface="Noto Sans" panose="020B0502040504020204" pitchFamily="34" charset="0"/>
                <a:ea typeface="Noto Sans" panose="020B0502040504020204" pitchFamily="34" charset="0"/>
                <a:cs typeface="Noto Sans" panose="020B0502040504020204" pitchFamily="34" charset="0"/>
              </a:rPr>
              <a:t> </a:t>
            </a:r>
            <a:r>
              <a:rPr lang="en-US" sz="1350" dirty="0" err="1">
                <a:latin typeface="Noto Sans" panose="020B0502040504020204" pitchFamily="34" charset="0"/>
                <a:ea typeface="Noto Sans" panose="020B0502040504020204" pitchFamily="34" charset="0"/>
                <a:cs typeface="Noto Sans" panose="020B0502040504020204" pitchFamily="34" charset="0"/>
              </a:rPr>
              <a:t>modelli</a:t>
            </a:r>
            <a:r>
              <a:rPr lang="en-US" sz="1350" dirty="0">
                <a:latin typeface="Noto Sans" panose="020B0502040504020204" pitchFamily="34" charset="0"/>
                <a:ea typeface="Noto Sans" panose="020B0502040504020204" pitchFamily="34" charset="0"/>
                <a:cs typeface="Noto Sans" panose="020B0502040504020204" pitchFamily="34" charset="0"/>
              </a:rPr>
              <a:t> </a:t>
            </a:r>
            <a:r>
              <a:rPr lang="en-US" sz="1350" dirty="0" err="1">
                <a:latin typeface="Noto Sans" panose="020B0502040504020204" pitchFamily="34" charset="0"/>
                <a:ea typeface="Noto Sans" panose="020B0502040504020204" pitchFamily="34" charset="0"/>
                <a:cs typeface="Noto Sans" panose="020B0502040504020204" pitchFamily="34" charset="0"/>
              </a:rPr>
              <a:t>potrebbero</a:t>
            </a:r>
            <a:r>
              <a:rPr lang="en-US" sz="1350" dirty="0">
                <a:latin typeface="Noto Sans" panose="020B0502040504020204" pitchFamily="34" charset="0"/>
                <a:ea typeface="Noto Sans" panose="020B0502040504020204" pitchFamily="34" charset="0"/>
                <a:cs typeface="Noto Sans" panose="020B0502040504020204" pitchFamily="34" charset="0"/>
              </a:rPr>
              <a:t> </a:t>
            </a:r>
            <a:r>
              <a:rPr lang="en-US" sz="1350" dirty="0" err="1">
                <a:latin typeface="Noto Sans" panose="020B0502040504020204" pitchFamily="34" charset="0"/>
                <a:ea typeface="Noto Sans" panose="020B0502040504020204" pitchFamily="34" charset="0"/>
                <a:cs typeface="Noto Sans" panose="020B0502040504020204" pitchFamily="34" charset="0"/>
              </a:rPr>
              <a:t>voler</a:t>
            </a:r>
            <a:r>
              <a:rPr lang="en-US" sz="1350" dirty="0">
                <a:latin typeface="Noto Sans" panose="020B0502040504020204" pitchFamily="34" charset="0"/>
                <a:ea typeface="Noto Sans" panose="020B0502040504020204" pitchFamily="34" charset="0"/>
                <a:cs typeface="Noto Sans" panose="020B0502040504020204" pitchFamily="34" charset="0"/>
              </a:rPr>
              <a:t> </a:t>
            </a:r>
            <a:r>
              <a:rPr lang="en-US" sz="1350" dirty="0" err="1">
                <a:latin typeface="Noto Sans" panose="020B0502040504020204" pitchFamily="34" charset="0"/>
                <a:ea typeface="Noto Sans" panose="020B0502040504020204" pitchFamily="34" charset="0"/>
                <a:cs typeface="Noto Sans" panose="020B0502040504020204" pitchFamily="34" charset="0"/>
              </a:rPr>
              <a:t>separare</a:t>
            </a:r>
            <a:r>
              <a:rPr lang="en-US" sz="1350" dirty="0">
                <a:latin typeface="Noto Sans" panose="020B0502040504020204" pitchFamily="34" charset="0"/>
                <a:ea typeface="Noto Sans" panose="020B0502040504020204" pitchFamily="34" charset="0"/>
                <a:cs typeface="Noto Sans" panose="020B0502040504020204" pitchFamily="34" charset="0"/>
              </a:rPr>
              <a:t> "I'm" in ["I", "'m"].</a:t>
            </a:r>
          </a:p>
          <a:p>
            <a:pPr marL="285750" lvl="0" indent="-285750">
              <a:buFont typeface="Arial" panose="020B0604020202020204" pitchFamily="34" charset="0"/>
              <a:buChar char="•"/>
            </a:pPr>
            <a:r>
              <a:rPr lang="it-IT" sz="1350" b="1" dirty="0">
                <a:latin typeface="Noto Sans" panose="020B0502040504020204" pitchFamily="34" charset="0"/>
                <a:ea typeface="Noto Sans" panose="020B0502040504020204" pitchFamily="34" charset="0"/>
                <a:cs typeface="Noto Sans" panose="020B0502040504020204" pitchFamily="34" charset="0"/>
              </a:rPr>
              <a:t>Lingue complesse</a:t>
            </a:r>
            <a:r>
              <a:rPr lang="it-IT" sz="1350" dirty="0">
                <a:latin typeface="Noto Sans" panose="020B0502040504020204" pitchFamily="34" charset="0"/>
                <a:ea typeface="Noto Sans" panose="020B0502040504020204" pitchFamily="34" charset="0"/>
                <a:cs typeface="Noto Sans" panose="020B0502040504020204" pitchFamily="34" charset="0"/>
              </a:rPr>
              <a:t>: In lingue come il giapponese, il cinese o il coreano, dove non ci sono spazi tra le parole, la tokenizzazione diventa molto più complessa. In questi casi si ricorre a tecniche come l'analisi morfologica per identificare le parole.</a:t>
            </a:r>
            <a:endParaRPr lang="en-US" sz="1350" dirty="0">
              <a:latin typeface="Noto Sans" panose="020B0502040504020204" pitchFamily="34" charset="0"/>
              <a:ea typeface="Noto Sans" panose="020B0502040504020204" pitchFamily="34" charset="0"/>
              <a:cs typeface="Noto Sans" panose="020B0502040504020204" pitchFamily="34" charset="0"/>
            </a:endParaRPr>
          </a:p>
          <a:p>
            <a:pPr marL="285750" lvl="0" indent="-285750">
              <a:buFont typeface="Arial" panose="020B0604020202020204" pitchFamily="34" charset="0"/>
              <a:buChar char="•"/>
            </a:pPr>
            <a:r>
              <a:rPr lang="it-IT" sz="1350" b="1" dirty="0">
                <a:latin typeface="Noto Sans" panose="020B0502040504020204" pitchFamily="34" charset="0"/>
                <a:ea typeface="Noto Sans" panose="020B0502040504020204" pitchFamily="34" charset="0"/>
                <a:cs typeface="Noto Sans" panose="020B0502040504020204" pitchFamily="34" charset="0"/>
              </a:rPr>
              <a:t>Ambiguità linguistica</a:t>
            </a:r>
            <a:r>
              <a:rPr lang="it-IT" sz="1350" dirty="0">
                <a:latin typeface="Noto Sans" panose="020B0502040504020204" pitchFamily="34" charset="0"/>
                <a:ea typeface="Noto Sans" panose="020B0502040504020204" pitchFamily="34" charset="0"/>
                <a:cs typeface="Noto Sans" panose="020B0502040504020204" pitchFamily="34" charset="0"/>
              </a:rPr>
              <a:t>: In alcune lingue, la stessa sequenza di caratteri può avere significati diversi. La tokenizzazione deve quindi tenere conto del contesto per evitare errori.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300797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F1BD3-7D8E-A784-6752-49F0784990DE}"/>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5C00079-9C9D-CFBF-7895-3AB95E1C8331}"/>
              </a:ext>
            </a:extLst>
          </p:cNvPr>
          <p:cNvPicPr>
            <a:picLocks noChangeAspect="1"/>
          </p:cNvPicPr>
          <p:nvPr/>
        </p:nvPicPr>
        <p:blipFill>
          <a:blip r:embed="rId3"/>
          <a:stretch>
            <a:fillRect/>
          </a:stretch>
        </p:blipFill>
        <p:spPr>
          <a:xfrm>
            <a:off x="42530" y="29759"/>
            <a:ext cx="9144000" cy="5243513"/>
          </a:xfrm>
          <a:prstGeom prst="rect">
            <a:avLst/>
          </a:prstGeom>
        </p:spPr>
      </p:pic>
      <p:sp>
        <p:nvSpPr>
          <p:cNvPr id="3" name="Text 0">
            <a:extLst>
              <a:ext uri="{FF2B5EF4-FFF2-40B4-BE49-F238E27FC236}">
                <a16:creationId xmlns:a16="http://schemas.microsoft.com/office/drawing/2014/main" id="{7B80D8DA-E694-1B29-F13C-BDEAF6809F79}"/>
              </a:ext>
            </a:extLst>
          </p:cNvPr>
          <p:cNvSpPr/>
          <p:nvPr/>
        </p:nvSpPr>
        <p:spPr>
          <a:xfrm>
            <a:off x="428625" y="465694"/>
            <a:ext cx="4704814"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Tecniche</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avanzate</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di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tokenizzazione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a:extLst>
              <a:ext uri="{FF2B5EF4-FFF2-40B4-BE49-F238E27FC236}">
                <a16:creationId xmlns:a16="http://schemas.microsoft.com/office/drawing/2014/main" id="{91100C9F-88CB-43A3-B8C7-FA8762B78E46}"/>
              </a:ext>
            </a:extLst>
          </p:cNvPr>
          <p:cNvSpPr/>
          <p:nvPr/>
        </p:nvSpPr>
        <p:spPr>
          <a:xfrm>
            <a:off x="428625" y="1100138"/>
            <a:ext cx="3028950" cy="25717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WordPiece</a:t>
            </a:r>
            <a:endParaRPr lang="en-US" sz="1350" dirty="0"/>
          </a:p>
        </p:txBody>
      </p:sp>
      <p:sp>
        <p:nvSpPr>
          <p:cNvPr id="5" name="Text 2">
            <a:extLst>
              <a:ext uri="{FF2B5EF4-FFF2-40B4-BE49-F238E27FC236}">
                <a16:creationId xmlns:a16="http://schemas.microsoft.com/office/drawing/2014/main" id="{F1D111C8-26D2-7EAA-2B42-25B1F135F056}"/>
              </a:ext>
            </a:extLst>
          </p:cNvPr>
          <p:cNvSpPr/>
          <p:nvPr/>
        </p:nvSpPr>
        <p:spPr>
          <a:xfrm>
            <a:off x="428625" y="1428750"/>
            <a:ext cx="3028950" cy="771525"/>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Divide le parole in sottounità basandosi sulla frequenza. Utilizzato in BERT.</a:t>
            </a:r>
            <a:endParaRPr lang="en-US" sz="1350" dirty="0"/>
          </a:p>
        </p:txBody>
      </p:sp>
      <p:sp>
        <p:nvSpPr>
          <p:cNvPr id="6" name="Text 3">
            <a:extLst>
              <a:ext uri="{FF2B5EF4-FFF2-40B4-BE49-F238E27FC236}">
                <a16:creationId xmlns:a16="http://schemas.microsoft.com/office/drawing/2014/main" id="{217B86F6-D654-3059-4CB3-49198822406F}"/>
              </a:ext>
            </a:extLst>
          </p:cNvPr>
          <p:cNvSpPr/>
          <p:nvPr/>
        </p:nvSpPr>
        <p:spPr>
          <a:xfrm>
            <a:off x="428625" y="2414588"/>
            <a:ext cx="3028950" cy="25717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Byte Pair Encoding (BPE)</a:t>
            </a:r>
            <a:endParaRPr lang="en-US" sz="1350" dirty="0"/>
          </a:p>
        </p:txBody>
      </p:sp>
      <p:sp>
        <p:nvSpPr>
          <p:cNvPr id="7" name="Text 4">
            <a:extLst>
              <a:ext uri="{FF2B5EF4-FFF2-40B4-BE49-F238E27FC236}">
                <a16:creationId xmlns:a16="http://schemas.microsoft.com/office/drawing/2014/main" id="{AEA706AE-FEFC-8794-629B-D376806688E0}"/>
              </a:ext>
            </a:extLst>
          </p:cNvPr>
          <p:cNvSpPr/>
          <p:nvPr/>
        </p:nvSpPr>
        <p:spPr>
          <a:xfrm>
            <a:off x="428625" y="2743200"/>
            <a:ext cx="3028950" cy="514350"/>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Unisce coppie di byte frequenti in modo iterativo. Utilizzato in GPT.</a:t>
            </a:r>
            <a:endParaRPr lang="en-US" sz="1350" dirty="0"/>
          </a:p>
        </p:txBody>
      </p:sp>
      <p:sp>
        <p:nvSpPr>
          <p:cNvPr id="8" name="Text 5">
            <a:extLst>
              <a:ext uri="{FF2B5EF4-FFF2-40B4-BE49-F238E27FC236}">
                <a16:creationId xmlns:a16="http://schemas.microsoft.com/office/drawing/2014/main" id="{6F3F1D43-20D9-4798-22AC-8AE6CE93DA65}"/>
              </a:ext>
            </a:extLst>
          </p:cNvPr>
          <p:cNvSpPr/>
          <p:nvPr/>
        </p:nvSpPr>
        <p:spPr>
          <a:xfrm>
            <a:off x="428625" y="3471863"/>
            <a:ext cx="3028950" cy="25717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itchFamily="34" charset="0"/>
                <a:ea typeface="Noto Sans" pitchFamily="34" charset="-122"/>
                <a:cs typeface="Noto Sans" pitchFamily="34" charset="-120"/>
              </a:rPr>
              <a:t>Unigram</a:t>
            </a:r>
            <a:endParaRPr lang="en-US" sz="1350" dirty="0"/>
          </a:p>
        </p:txBody>
      </p:sp>
      <p:sp>
        <p:nvSpPr>
          <p:cNvPr id="9" name="Text 6">
            <a:extLst>
              <a:ext uri="{FF2B5EF4-FFF2-40B4-BE49-F238E27FC236}">
                <a16:creationId xmlns:a16="http://schemas.microsoft.com/office/drawing/2014/main" id="{7F80A5A4-1D58-7F70-A322-8478C2BC60F1}"/>
              </a:ext>
            </a:extLst>
          </p:cNvPr>
          <p:cNvSpPr/>
          <p:nvPr/>
        </p:nvSpPr>
        <p:spPr>
          <a:xfrm>
            <a:off x="428625" y="3800475"/>
            <a:ext cx="3028950" cy="771525"/>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itchFamily="34" charset="0"/>
                <a:ea typeface="Noto Sans" pitchFamily="34" charset="-122"/>
                <a:cs typeface="Noto Sans" pitchFamily="34" charset="-120"/>
              </a:rPr>
              <a:t>Modello probabilistico che ottimizza la verosimiglianza. Utilizzato in XLNet.</a:t>
            </a:r>
            <a:endParaRPr lang="en-US" sz="1350" dirty="0"/>
          </a:p>
        </p:txBody>
      </p:sp>
      <p:pic>
        <p:nvPicPr>
          <p:cNvPr id="10" name="Image 1" descr="preencoded.png">
            <a:extLst>
              <a:ext uri="{FF2B5EF4-FFF2-40B4-BE49-F238E27FC236}">
                <a16:creationId xmlns:a16="http://schemas.microsoft.com/office/drawing/2014/main" id="{0B2DB4FA-CC9A-FA9B-D58A-94F5F39185B6}"/>
              </a:ext>
            </a:extLst>
          </p:cNvPr>
          <p:cNvPicPr>
            <a:picLocks noChangeAspect="1"/>
          </p:cNvPicPr>
          <p:nvPr/>
        </p:nvPicPr>
        <p:blipFill>
          <a:blip r:embed="rId4"/>
          <a:stretch>
            <a:fillRect/>
          </a:stretch>
        </p:blipFill>
        <p:spPr>
          <a:xfrm>
            <a:off x="4157663" y="1350169"/>
            <a:ext cx="4557713" cy="3214688"/>
          </a:xfrm>
          <a:prstGeom prst="rect">
            <a:avLst/>
          </a:prstGeom>
        </p:spPr>
      </p:pic>
    </p:spTree>
    <p:extLst>
      <p:ext uri="{BB962C8B-B14F-4D97-AF65-F5344CB8AC3E}">
        <p14:creationId xmlns:p14="http://schemas.microsoft.com/office/powerpoint/2010/main" val="18860261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FCE94B-CD4E-47CC-098B-E595ACCC2EC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D9E1CF0-FD23-7E51-5239-C621FFB4BB9B}"/>
              </a:ext>
            </a:extLst>
          </p:cNvPr>
          <p:cNvPicPr>
            <a:picLocks noChangeAspect="1"/>
          </p:cNvPicPr>
          <p:nvPr/>
        </p:nvPicPr>
        <p:blipFill>
          <a:blip r:embed="rId3"/>
          <a:stretch>
            <a:fillRect/>
          </a:stretch>
        </p:blipFill>
        <p:spPr>
          <a:xfrm>
            <a:off x="-58478" y="0"/>
            <a:ext cx="9144000" cy="5243513"/>
          </a:xfrm>
          <a:prstGeom prst="rect">
            <a:avLst/>
          </a:prstGeom>
        </p:spPr>
      </p:pic>
      <p:sp>
        <p:nvSpPr>
          <p:cNvPr id="3" name="Text 0">
            <a:extLst>
              <a:ext uri="{FF2B5EF4-FFF2-40B4-BE49-F238E27FC236}">
                <a16:creationId xmlns:a16="http://schemas.microsoft.com/office/drawing/2014/main" id="{AF7582EE-2259-345D-9E23-1C14D3E27FF0}"/>
              </a:ext>
            </a:extLst>
          </p:cNvPr>
          <p:cNvSpPr/>
          <p:nvPr/>
        </p:nvSpPr>
        <p:spPr>
          <a:xfrm>
            <a:off x="428625" y="465694"/>
            <a:ext cx="3181961"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Byte Pair Encoding (BPE)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Box 5">
            <a:extLst>
              <a:ext uri="{FF2B5EF4-FFF2-40B4-BE49-F238E27FC236}">
                <a16:creationId xmlns:a16="http://schemas.microsoft.com/office/drawing/2014/main" id="{1967EED5-D757-D401-20F0-FBCDDE1F2C43}"/>
              </a:ext>
            </a:extLst>
          </p:cNvPr>
          <p:cNvSpPr txBox="1"/>
          <p:nvPr/>
        </p:nvSpPr>
        <p:spPr>
          <a:xfrm>
            <a:off x="428624" y="1206795"/>
            <a:ext cx="8263491" cy="4039567"/>
          </a:xfrm>
          <a:prstGeom prst="rect">
            <a:avLst/>
          </a:prstGeom>
          <a:noFill/>
        </p:spPr>
        <p:txBody>
          <a:bodyPr wrap="square" rtlCol="0">
            <a:spAutoFit/>
          </a:bodyPr>
          <a:lstStyle/>
          <a:p>
            <a:r>
              <a:rPr lang="it-IT" sz="1350" dirty="0">
                <a:latin typeface="Noto Sans" panose="020B0502040504020204" pitchFamily="34" charset="0"/>
                <a:ea typeface="Noto Sans" panose="020B0502040504020204" pitchFamily="34" charset="0"/>
                <a:cs typeface="Noto Sans" panose="020B0502040504020204" pitchFamily="34" charset="0"/>
              </a:rPr>
              <a:t>BPE è una tecnica di tokenizzazione basata sulla fusione iterativa di coppie di caratteri (o sequenze di caratteri) più frequenti in un dato testo. L’obiettivo è ridurre la dimensione del vocabolario, ma mantenere una buona rappresentazione delle parole, anche quelle che non sono nel vocabolario.</a:t>
            </a:r>
          </a:p>
          <a:p>
            <a:endParaRPr lang="it-IT" sz="1350" dirty="0">
              <a:latin typeface="Noto Sans" panose="020B0502040504020204" pitchFamily="34" charset="0"/>
              <a:ea typeface="Noto Sans" panose="020B0502040504020204" pitchFamily="34" charset="0"/>
              <a:cs typeface="Noto Sans" panose="020B0502040504020204" pitchFamily="34" charset="0"/>
            </a:endParaRPr>
          </a:p>
          <a:p>
            <a:r>
              <a:rPr lang="it-IT" sz="1350" b="1" dirty="0">
                <a:latin typeface="Noto Sans" panose="020B0502040504020204" pitchFamily="34" charset="0"/>
                <a:ea typeface="Noto Sans" panose="020B0502040504020204" pitchFamily="34" charset="0"/>
                <a:cs typeface="Noto Sans" panose="020B0502040504020204" pitchFamily="34" charset="0"/>
              </a:rPr>
              <a:t>Come funziona:</a:t>
            </a:r>
          </a:p>
          <a:p>
            <a:pPr marL="28575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Si parte con il testo che è già diviso in singoli caratteri (o "bytes" nel caso originale).</a:t>
            </a:r>
          </a:p>
          <a:p>
            <a:pPr marL="28575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Poi, si cercano le coppie di caratteri più frequenti nel corpus (ad esempio, "a" e "b").</a:t>
            </a:r>
          </a:p>
          <a:p>
            <a:pPr marL="28575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Ogni coppia più frequente viene unita in un unico "token" (ad esempio, "ab").</a:t>
            </a:r>
          </a:p>
          <a:p>
            <a:pPr marL="28575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Questo processo viene ripetuto fino a raggiungere il numero desiderato di token o fino a quando non si ottiene una rappresentazione efficace del testo.</a:t>
            </a:r>
          </a:p>
          <a:p>
            <a:pPr marL="285750" indent="-285750">
              <a:buFont typeface="Arial" panose="020B0604020202020204" pitchFamily="34" charset="0"/>
              <a:buChar char="•"/>
            </a:pPr>
            <a:endParaRPr lang="it-IT" sz="1350" dirty="0">
              <a:latin typeface="Noto Sans" panose="020B0502040504020204" pitchFamily="34" charset="0"/>
              <a:ea typeface="Noto Sans" panose="020B0502040504020204" pitchFamily="34" charset="0"/>
              <a:cs typeface="Noto Sans" panose="020B0502040504020204" pitchFamily="34" charset="0"/>
            </a:endParaRPr>
          </a:p>
          <a:p>
            <a:r>
              <a:rPr lang="it-IT" sz="1350" dirty="0">
                <a:latin typeface="Noto Sans" panose="020B0502040504020204" pitchFamily="34" charset="0"/>
                <a:ea typeface="Noto Sans" panose="020B0502040504020204" pitchFamily="34" charset="0"/>
                <a:cs typeface="Noto Sans" panose="020B0502040504020204" pitchFamily="34" charset="0"/>
              </a:rPr>
              <a:t>L’idea è che, a lungo andare, le parole più comuni si uniranno in token più grandi, risparmiando spazio e riducendo la complessità.</a:t>
            </a:r>
          </a:p>
          <a:p>
            <a:endParaRPr lang="it-IT" sz="1350" dirty="0">
              <a:latin typeface="Noto Sans" panose="020B0502040504020204" pitchFamily="34" charset="0"/>
              <a:ea typeface="Noto Sans" panose="020B0502040504020204" pitchFamily="34" charset="0"/>
              <a:cs typeface="Noto Sans" panose="020B0502040504020204" pitchFamily="34" charset="0"/>
            </a:endParaRPr>
          </a:p>
          <a:p>
            <a:r>
              <a:rPr lang="it-IT" sz="1350" b="1" dirty="0">
                <a:latin typeface="Noto Sans" panose="020B0502040504020204" pitchFamily="34" charset="0"/>
                <a:ea typeface="Noto Sans" panose="020B0502040504020204" pitchFamily="34" charset="0"/>
                <a:cs typeface="Noto Sans" panose="020B0502040504020204" pitchFamily="34" charset="0"/>
              </a:rPr>
              <a:t>Pro</a:t>
            </a:r>
            <a:r>
              <a:rPr lang="it-IT" sz="1350" dirty="0">
                <a:latin typeface="Noto Sans" panose="020B0502040504020204" pitchFamily="34" charset="0"/>
                <a:ea typeface="Noto Sans" panose="020B0502040504020204" pitchFamily="34" charset="0"/>
                <a:cs typeface="Noto Sans" panose="020B0502040504020204" pitchFamily="34" charset="0"/>
              </a:rPr>
              <a:t>: È semplice e molto efficace, riduce la complessità del vocabolario.</a:t>
            </a:r>
          </a:p>
          <a:p>
            <a:r>
              <a:rPr lang="it-IT" sz="1350" b="1" dirty="0">
                <a:latin typeface="Noto Sans" panose="020B0502040504020204" pitchFamily="34" charset="0"/>
                <a:ea typeface="Noto Sans" panose="020B0502040504020204" pitchFamily="34" charset="0"/>
                <a:cs typeface="Noto Sans" panose="020B0502040504020204" pitchFamily="34" charset="0"/>
              </a:rPr>
              <a:t>Contro</a:t>
            </a:r>
            <a:r>
              <a:rPr lang="it-IT" sz="1350" dirty="0">
                <a:latin typeface="Noto Sans" panose="020B0502040504020204" pitchFamily="34" charset="0"/>
                <a:ea typeface="Noto Sans" panose="020B0502040504020204" pitchFamily="34" charset="0"/>
                <a:cs typeface="Noto Sans" panose="020B0502040504020204" pitchFamily="34" charset="0"/>
              </a:rPr>
              <a:t>: Può produrre token che non sono sempre significativi linguisticamente, poiché il processo si basa solo sulla frequenza dei caratteri.</a:t>
            </a:r>
          </a:p>
          <a:p>
            <a:endParaRPr lang="it-IT" sz="1350" dirty="0">
              <a:latin typeface="Noto Sans" panose="020B0502040504020204" pitchFamily="34" charset="0"/>
              <a:ea typeface="Noto Sans" panose="020B0502040504020204" pitchFamily="34" charset="0"/>
              <a:cs typeface="Noto Sans" panose="020B0502040504020204" pitchFamily="34" charset="0"/>
            </a:endParaRPr>
          </a:p>
          <a:p>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845216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9344C-4956-233C-49D9-AA779BA46DA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6483426-271E-59E8-C9F7-EB57BA361C15}"/>
              </a:ext>
            </a:extLst>
          </p:cNvPr>
          <p:cNvPicPr>
            <a:picLocks noChangeAspect="1"/>
          </p:cNvPicPr>
          <p:nvPr/>
        </p:nvPicPr>
        <p:blipFill>
          <a:blip r:embed="rId3"/>
          <a:stretch>
            <a:fillRect/>
          </a:stretch>
        </p:blipFill>
        <p:spPr>
          <a:xfrm>
            <a:off x="-58478" y="0"/>
            <a:ext cx="9144000" cy="5243513"/>
          </a:xfrm>
          <a:prstGeom prst="rect">
            <a:avLst/>
          </a:prstGeom>
        </p:spPr>
      </p:pic>
      <p:sp>
        <p:nvSpPr>
          <p:cNvPr id="3" name="Text 0">
            <a:extLst>
              <a:ext uri="{FF2B5EF4-FFF2-40B4-BE49-F238E27FC236}">
                <a16:creationId xmlns:a16="http://schemas.microsoft.com/office/drawing/2014/main" id="{A054AA60-48DD-4B54-5393-3C3553E9247A}"/>
              </a:ext>
            </a:extLst>
          </p:cNvPr>
          <p:cNvSpPr/>
          <p:nvPr/>
        </p:nvSpPr>
        <p:spPr>
          <a:xfrm>
            <a:off x="428625" y="465694"/>
            <a:ext cx="1445909" cy="311624"/>
          </a:xfrm>
          <a:prstGeom prst="rect">
            <a:avLst/>
          </a:prstGeom>
          <a:noFill/>
          <a:ln/>
        </p:spPr>
        <p:txBody>
          <a:bodyPr wrap="none" lIns="0" tIns="0" rIns="0" bIns="0" rtlCol="0" anchor="ctr">
            <a:spAutoFit/>
          </a:bodyPr>
          <a:lstStyle/>
          <a:p>
            <a:pPr marL="0" indent="0">
              <a:buNone/>
            </a:pPr>
            <a:r>
              <a:rPr lang="it-IT"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W</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ord</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Piece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Box 5">
            <a:extLst>
              <a:ext uri="{FF2B5EF4-FFF2-40B4-BE49-F238E27FC236}">
                <a16:creationId xmlns:a16="http://schemas.microsoft.com/office/drawing/2014/main" id="{83E44A22-5A9F-6561-D05A-E7FBFDDD76AD}"/>
              </a:ext>
            </a:extLst>
          </p:cNvPr>
          <p:cNvSpPr txBox="1"/>
          <p:nvPr/>
        </p:nvSpPr>
        <p:spPr>
          <a:xfrm>
            <a:off x="428624" y="1094506"/>
            <a:ext cx="8263491" cy="4039567"/>
          </a:xfrm>
          <a:prstGeom prst="rect">
            <a:avLst/>
          </a:prstGeom>
          <a:noFill/>
        </p:spPr>
        <p:txBody>
          <a:bodyPr wrap="square" rtlCol="0">
            <a:spAutoFit/>
          </a:bodyPr>
          <a:lstStyle/>
          <a:p>
            <a:r>
              <a:rPr lang="it-IT" sz="1350" dirty="0">
                <a:latin typeface="Noto Sans" panose="020B0502040504020204" pitchFamily="34" charset="0"/>
                <a:ea typeface="Noto Sans" panose="020B0502040504020204" pitchFamily="34" charset="0"/>
                <a:cs typeface="Noto Sans" panose="020B0502040504020204" pitchFamily="34" charset="0"/>
              </a:rPr>
              <a:t>WordPiece è una tecnica sviluppata da Google e utilizzata in modelli come BERT. È simile a BPE, ma si concentra più direttamente sul bilanciare la probabilità di occorrenza delle parole e dei sotto-insiemi di parole in base a un modello di linguaggio probabilistico.</a:t>
            </a:r>
          </a:p>
          <a:p>
            <a:endParaRPr lang="it-IT" sz="1350" dirty="0">
              <a:latin typeface="Noto Sans" panose="020B0502040504020204" pitchFamily="34" charset="0"/>
              <a:ea typeface="Noto Sans" panose="020B0502040504020204" pitchFamily="34" charset="0"/>
              <a:cs typeface="Noto Sans" panose="020B0502040504020204" pitchFamily="34" charset="0"/>
            </a:endParaRPr>
          </a:p>
          <a:p>
            <a:r>
              <a:rPr lang="it-IT" sz="1350" b="1" dirty="0">
                <a:latin typeface="Noto Sans" panose="020B0502040504020204" pitchFamily="34" charset="0"/>
                <a:ea typeface="Noto Sans" panose="020B0502040504020204" pitchFamily="34" charset="0"/>
                <a:cs typeface="Noto Sans" panose="020B0502040504020204" pitchFamily="34" charset="0"/>
              </a:rPr>
              <a:t>Come funziona:</a:t>
            </a:r>
          </a:p>
          <a:p>
            <a:pPr marL="28575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Si parte con il testo separato in caratteri.</a:t>
            </a:r>
          </a:p>
          <a:p>
            <a:pPr marL="28575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Si calcola la probabilità di ogni token in base alla sua frequenza nel corpus e si uniscono le sequenze di caratteri più frequenti.</a:t>
            </a:r>
          </a:p>
          <a:p>
            <a:pPr marL="28575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A differenza di BPE, WordPiece cerca di minimizzare la "perdita di probabilità" (o entropia), ottimizzando così il vocabolario per la generazione di testo.</a:t>
            </a:r>
          </a:p>
          <a:p>
            <a:pPr marL="285750" indent="-285750">
              <a:buFont typeface="Arial" panose="020B0604020202020204" pitchFamily="34" charset="0"/>
              <a:buChar char="•"/>
            </a:pPr>
            <a:endParaRPr lang="it-IT" sz="1350" dirty="0">
              <a:latin typeface="Noto Sans" panose="020B0502040504020204" pitchFamily="34" charset="0"/>
              <a:ea typeface="Noto Sans" panose="020B0502040504020204" pitchFamily="34" charset="0"/>
              <a:cs typeface="Noto Sans" panose="020B0502040504020204" pitchFamily="34" charset="0"/>
            </a:endParaRPr>
          </a:p>
          <a:p>
            <a:r>
              <a:rPr lang="it-IT" sz="1350" dirty="0">
                <a:latin typeface="Noto Sans" panose="020B0502040504020204" pitchFamily="34" charset="0"/>
                <a:ea typeface="Noto Sans" panose="020B0502040504020204" pitchFamily="34" charset="0"/>
                <a:cs typeface="Noto Sans" panose="020B0502040504020204" pitchFamily="34" charset="0"/>
              </a:rPr>
              <a:t>L’idea è che, a lungo andare, le parole più comuni si uniranno in token più grandi, risparmiando spazio e riducendo la complessità.</a:t>
            </a:r>
          </a:p>
          <a:p>
            <a:endParaRPr lang="it-IT" sz="1350" dirty="0">
              <a:latin typeface="Noto Sans" panose="020B0502040504020204" pitchFamily="34" charset="0"/>
              <a:ea typeface="Noto Sans" panose="020B0502040504020204" pitchFamily="34" charset="0"/>
              <a:cs typeface="Noto Sans" panose="020B0502040504020204" pitchFamily="34" charset="0"/>
            </a:endParaRPr>
          </a:p>
          <a:p>
            <a:r>
              <a:rPr lang="it-IT" sz="1350" b="1" dirty="0">
                <a:latin typeface="Noto Sans" panose="020B0502040504020204" pitchFamily="34" charset="0"/>
                <a:ea typeface="Noto Sans" panose="020B0502040504020204" pitchFamily="34" charset="0"/>
                <a:cs typeface="Noto Sans" panose="020B0502040504020204" pitchFamily="34" charset="0"/>
              </a:rPr>
              <a:t>Pro</a:t>
            </a:r>
            <a:r>
              <a:rPr lang="it-IT" sz="1350" dirty="0">
                <a:latin typeface="Noto Sans" panose="020B0502040504020204" pitchFamily="34" charset="0"/>
                <a:ea typeface="Noto Sans" panose="020B0502040504020204" pitchFamily="34" charset="0"/>
                <a:cs typeface="Noto Sans" panose="020B0502040504020204" pitchFamily="34" charset="0"/>
              </a:rPr>
              <a:t>: Ottimo per lingue complesse e fornisce una buona gestione della probabilità per le sequenze di parole.</a:t>
            </a:r>
          </a:p>
          <a:p>
            <a:r>
              <a:rPr lang="it-IT" sz="1350" b="1" dirty="0">
                <a:latin typeface="Noto Sans" panose="020B0502040504020204" pitchFamily="34" charset="0"/>
                <a:ea typeface="Noto Sans" panose="020B0502040504020204" pitchFamily="34" charset="0"/>
                <a:cs typeface="Noto Sans" panose="020B0502040504020204" pitchFamily="34" charset="0"/>
              </a:rPr>
              <a:t>Contro</a:t>
            </a:r>
            <a:r>
              <a:rPr lang="it-IT" sz="1350" dirty="0">
                <a:latin typeface="Noto Sans" panose="020B0502040504020204" pitchFamily="34" charset="0"/>
                <a:ea typeface="Noto Sans" panose="020B0502040504020204" pitchFamily="34" charset="0"/>
                <a:cs typeface="Noto Sans" panose="020B0502040504020204" pitchFamily="34" charset="0"/>
              </a:rPr>
              <a:t>: Più complesso di BPE, poiché il processo di ottimizzazione richiede più risorse computazionali.</a:t>
            </a:r>
          </a:p>
          <a:p>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50768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2399696"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Obiettivi del Corso</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pic>
        <p:nvPicPr>
          <p:cNvPr id="4" name="Image 1" descr="preencoded.png"/>
          <p:cNvPicPr>
            <a:picLocks noChangeAspect="1"/>
          </p:cNvPicPr>
          <p:nvPr/>
        </p:nvPicPr>
        <p:blipFill>
          <a:blip r:embed="rId4"/>
          <a:stretch>
            <a:fillRect/>
          </a:stretch>
        </p:blipFill>
        <p:spPr>
          <a:xfrm>
            <a:off x="428625" y="1243013"/>
            <a:ext cx="171450" cy="171450"/>
          </a:xfrm>
          <a:prstGeom prst="rect">
            <a:avLst/>
          </a:prstGeom>
        </p:spPr>
      </p:pic>
      <p:sp>
        <p:nvSpPr>
          <p:cNvPr id="5" name="Text 1"/>
          <p:cNvSpPr/>
          <p:nvPr/>
        </p:nvSpPr>
        <p:spPr>
          <a:xfrm>
            <a:off x="707231" y="1292439"/>
            <a:ext cx="3579019" cy="415498"/>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Comprendere la struttura fondamentale dei Large Language Models</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6" name="Image 2" descr="preencoded.png"/>
          <p:cNvPicPr>
            <a:picLocks noChangeAspect="1"/>
          </p:cNvPicPr>
          <p:nvPr/>
        </p:nvPicPr>
        <p:blipFill>
          <a:blip r:embed="rId4"/>
          <a:stretch>
            <a:fillRect/>
          </a:stretch>
        </p:blipFill>
        <p:spPr>
          <a:xfrm>
            <a:off x="428625" y="1971675"/>
            <a:ext cx="171450" cy="171450"/>
          </a:xfrm>
          <a:prstGeom prst="rect">
            <a:avLst/>
          </a:prstGeom>
        </p:spPr>
      </p:pic>
      <p:sp>
        <p:nvSpPr>
          <p:cNvPr id="7" name="Text 2"/>
          <p:cNvSpPr/>
          <p:nvPr/>
        </p:nvSpPr>
        <p:spPr>
          <a:xfrm>
            <a:off x="707231" y="2021101"/>
            <a:ext cx="3579019" cy="415498"/>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Analizzare il funzionamento interno dei meccanismi di attenzione e trasformatori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8" name="Image 3" descr="preencoded.png"/>
          <p:cNvPicPr>
            <a:picLocks noChangeAspect="1"/>
          </p:cNvPicPr>
          <p:nvPr/>
        </p:nvPicPr>
        <p:blipFill>
          <a:blip r:embed="rId4"/>
          <a:stretch>
            <a:fillRect/>
          </a:stretch>
        </p:blipFill>
        <p:spPr>
          <a:xfrm>
            <a:off x="428625" y="2700338"/>
            <a:ext cx="171450" cy="171450"/>
          </a:xfrm>
          <a:prstGeom prst="rect">
            <a:avLst/>
          </a:prstGeom>
        </p:spPr>
      </p:pic>
      <p:sp>
        <p:nvSpPr>
          <p:cNvPr id="9" name="Text 3"/>
          <p:cNvSpPr/>
          <p:nvPr/>
        </p:nvSpPr>
        <p:spPr>
          <a:xfrm>
            <a:off x="707231" y="2774476"/>
            <a:ext cx="3579019" cy="623248"/>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Padroneggiare le tecniche principali di generazione del testo e prompt engineering</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15" name="Picture 14" descr="A blue text with circles and dots&#10;&#10;AI-generated content may be incorrect.">
            <a:extLst>
              <a:ext uri="{FF2B5EF4-FFF2-40B4-BE49-F238E27FC236}">
                <a16:creationId xmlns:a16="http://schemas.microsoft.com/office/drawing/2014/main" id="{FD1B41C7-4A6B-C143-A5EC-B33263DCC7BF}"/>
              </a:ext>
            </a:extLst>
          </p:cNvPr>
          <p:cNvPicPr>
            <a:picLocks noChangeAspect="1"/>
          </p:cNvPicPr>
          <p:nvPr/>
        </p:nvPicPr>
        <p:blipFill>
          <a:blip r:embed="rId5"/>
          <a:stretch>
            <a:fillRect/>
          </a:stretch>
        </p:blipFill>
        <p:spPr>
          <a:xfrm>
            <a:off x="4572000" y="1243013"/>
            <a:ext cx="4518836" cy="20335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22777-9647-0183-8875-A7D8705207C7}"/>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F6BF439-BD6B-8A68-57F0-0E4813DCFDCB}"/>
              </a:ext>
            </a:extLst>
          </p:cNvPr>
          <p:cNvPicPr>
            <a:picLocks noChangeAspect="1"/>
          </p:cNvPicPr>
          <p:nvPr/>
        </p:nvPicPr>
        <p:blipFill>
          <a:blip r:embed="rId3"/>
          <a:stretch>
            <a:fillRect/>
          </a:stretch>
        </p:blipFill>
        <p:spPr>
          <a:xfrm>
            <a:off x="-58478" y="0"/>
            <a:ext cx="9144000" cy="5243513"/>
          </a:xfrm>
          <a:prstGeom prst="rect">
            <a:avLst/>
          </a:prstGeom>
        </p:spPr>
      </p:pic>
      <p:sp>
        <p:nvSpPr>
          <p:cNvPr id="3" name="Text 0">
            <a:extLst>
              <a:ext uri="{FF2B5EF4-FFF2-40B4-BE49-F238E27FC236}">
                <a16:creationId xmlns:a16="http://schemas.microsoft.com/office/drawing/2014/main" id="{965C10DE-B3C4-B7AE-0872-989F1CB1B3A3}"/>
              </a:ext>
            </a:extLst>
          </p:cNvPr>
          <p:cNvSpPr/>
          <p:nvPr/>
        </p:nvSpPr>
        <p:spPr>
          <a:xfrm>
            <a:off x="428625" y="465694"/>
            <a:ext cx="3363100" cy="311624"/>
          </a:xfrm>
          <a:prstGeom prst="rect">
            <a:avLst/>
          </a:prstGeom>
          <a:noFill/>
          <a:ln/>
        </p:spPr>
        <p:txBody>
          <a:bodyPr wrap="none" lIns="0" tIns="0" rIns="0" bIns="0" rtlCol="0" anchor="ctr">
            <a:spAutoFit/>
          </a:bodyPr>
          <a:lstStyle/>
          <a:p>
            <a:pPr marL="0" indent="0">
              <a:buNone/>
            </a:pPr>
            <a:r>
              <a:rPr lang="it-IT"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Unigram Language Model</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Box 5">
            <a:extLst>
              <a:ext uri="{FF2B5EF4-FFF2-40B4-BE49-F238E27FC236}">
                <a16:creationId xmlns:a16="http://schemas.microsoft.com/office/drawing/2014/main" id="{D56FBB7D-0E60-D7F8-9510-2BA884F32163}"/>
              </a:ext>
            </a:extLst>
          </p:cNvPr>
          <p:cNvSpPr txBox="1"/>
          <p:nvPr/>
        </p:nvSpPr>
        <p:spPr>
          <a:xfrm>
            <a:off x="428624" y="1094506"/>
            <a:ext cx="8263491" cy="3624069"/>
          </a:xfrm>
          <a:prstGeom prst="rect">
            <a:avLst/>
          </a:prstGeom>
          <a:noFill/>
        </p:spPr>
        <p:txBody>
          <a:bodyPr wrap="square" rtlCol="0">
            <a:spAutoFit/>
          </a:bodyPr>
          <a:lstStyle/>
          <a:p>
            <a:r>
              <a:rPr lang="it-IT" sz="1350" dirty="0">
                <a:latin typeface="Noto Sans" panose="020B0502040504020204" pitchFamily="34" charset="0"/>
                <a:ea typeface="Noto Sans" panose="020B0502040504020204" pitchFamily="34" charset="0"/>
                <a:cs typeface="Noto Sans" panose="020B0502040504020204" pitchFamily="34" charset="0"/>
              </a:rPr>
              <a:t>La tokenizzazione Unigram si basa sull'uso di un modello linguistico probabilistico che assegna una probabilità a ciascun token del vocabolario, selezionando i token in base alla loro probabilità di apparire nel testo.</a:t>
            </a:r>
          </a:p>
          <a:p>
            <a:endParaRPr lang="it-IT" sz="1350" dirty="0">
              <a:latin typeface="Noto Sans" panose="020B0502040504020204" pitchFamily="34" charset="0"/>
              <a:ea typeface="Noto Sans" panose="020B0502040504020204" pitchFamily="34" charset="0"/>
              <a:cs typeface="Noto Sans" panose="020B0502040504020204" pitchFamily="34" charset="0"/>
            </a:endParaRPr>
          </a:p>
          <a:p>
            <a:r>
              <a:rPr lang="it-IT" sz="1350" b="1" dirty="0">
                <a:latin typeface="Noto Sans" panose="020B0502040504020204" pitchFamily="34" charset="0"/>
                <a:ea typeface="Noto Sans" panose="020B0502040504020204" pitchFamily="34" charset="0"/>
                <a:cs typeface="Noto Sans" panose="020B0502040504020204" pitchFamily="34" charset="0"/>
              </a:rPr>
              <a:t>Come funziona:</a:t>
            </a:r>
          </a:p>
          <a:p>
            <a:pPr marL="28575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Si inizia con un grande vocabolario che include tutti i caratteri possibili.</a:t>
            </a:r>
          </a:p>
          <a:p>
            <a:pPr marL="28575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Si costruisce un modello di probabilità che stima la probabilità di una sequenza di token.</a:t>
            </a:r>
          </a:p>
          <a:p>
            <a:pPr marL="285750" indent="-285750">
              <a:buFont typeface="Arial" panose="020B0604020202020204" pitchFamily="34" charset="0"/>
              <a:buChar char="•"/>
            </a:pPr>
            <a:r>
              <a:rPr lang="it-IT" sz="1350" dirty="0">
                <a:latin typeface="Noto Sans" panose="020B0502040504020204" pitchFamily="34" charset="0"/>
                <a:ea typeface="Noto Sans" panose="020B0502040504020204" pitchFamily="34" charset="0"/>
                <a:cs typeface="Noto Sans" panose="020B0502040504020204" pitchFamily="34" charset="0"/>
              </a:rPr>
              <a:t>Vengono creati i token con la maggiore probabilità, ma in modo che il modello possa generare parole intere, piuttosto che frammenti troppo piccoli.</a:t>
            </a:r>
          </a:p>
          <a:p>
            <a:pPr marL="285750" indent="-285750">
              <a:buFont typeface="Arial" panose="020B0604020202020204" pitchFamily="34" charset="0"/>
              <a:buChar char="•"/>
            </a:pPr>
            <a:endParaRPr lang="it-IT" sz="1350" dirty="0">
              <a:latin typeface="Noto Sans" panose="020B0502040504020204" pitchFamily="34" charset="0"/>
              <a:ea typeface="Noto Sans" panose="020B0502040504020204" pitchFamily="34" charset="0"/>
              <a:cs typeface="Noto Sans" panose="020B0502040504020204" pitchFamily="34" charset="0"/>
            </a:endParaRPr>
          </a:p>
          <a:p>
            <a:r>
              <a:rPr lang="it-IT" sz="1350" dirty="0">
                <a:latin typeface="Noto Sans" panose="020B0502040504020204" pitchFamily="34" charset="0"/>
                <a:ea typeface="Noto Sans" panose="020B0502040504020204" pitchFamily="34" charset="0"/>
                <a:cs typeface="Noto Sans" panose="020B0502040504020204" pitchFamily="34" charset="0"/>
              </a:rPr>
              <a:t>L’idea è che, a lungo andare, le parole più comuni si uniranno in token più grandi, risparmiando spazio e riducendo la complessità.</a:t>
            </a:r>
          </a:p>
          <a:p>
            <a:endParaRPr lang="it-IT" sz="1350" dirty="0">
              <a:latin typeface="Noto Sans" panose="020B0502040504020204" pitchFamily="34" charset="0"/>
              <a:ea typeface="Noto Sans" panose="020B0502040504020204" pitchFamily="34" charset="0"/>
              <a:cs typeface="Noto Sans" panose="020B0502040504020204" pitchFamily="34" charset="0"/>
            </a:endParaRPr>
          </a:p>
          <a:p>
            <a:r>
              <a:rPr lang="it-IT" sz="1350" b="1" dirty="0">
                <a:latin typeface="Noto Sans" panose="020B0502040504020204" pitchFamily="34" charset="0"/>
                <a:ea typeface="Noto Sans" panose="020B0502040504020204" pitchFamily="34" charset="0"/>
                <a:cs typeface="Noto Sans" panose="020B0502040504020204" pitchFamily="34" charset="0"/>
              </a:rPr>
              <a:t>Pro</a:t>
            </a:r>
            <a:r>
              <a:rPr lang="it-IT" sz="1350" dirty="0">
                <a:latin typeface="Noto Sans" panose="020B0502040504020204" pitchFamily="34" charset="0"/>
                <a:ea typeface="Noto Sans" panose="020B0502040504020204" pitchFamily="34" charset="0"/>
                <a:cs typeface="Noto Sans" panose="020B0502040504020204" pitchFamily="34" charset="0"/>
              </a:rPr>
              <a:t>: Funziona bene per lingue con parole composte e fornisce una tokenizzazione molto flessibile.</a:t>
            </a:r>
          </a:p>
          <a:p>
            <a:r>
              <a:rPr lang="it-IT" sz="1350" b="1" dirty="0">
                <a:latin typeface="Noto Sans" panose="020B0502040504020204" pitchFamily="34" charset="0"/>
                <a:ea typeface="Noto Sans" panose="020B0502040504020204" pitchFamily="34" charset="0"/>
                <a:cs typeface="Noto Sans" panose="020B0502040504020204" pitchFamily="34" charset="0"/>
              </a:rPr>
              <a:t>Contro</a:t>
            </a:r>
            <a:r>
              <a:rPr lang="it-IT" sz="1350" dirty="0">
                <a:latin typeface="Noto Sans" panose="020B0502040504020204" pitchFamily="34" charset="0"/>
                <a:ea typeface="Noto Sans" panose="020B0502040504020204" pitchFamily="34" charset="0"/>
                <a:cs typeface="Noto Sans" panose="020B0502040504020204" pitchFamily="34" charset="0"/>
              </a:rPr>
              <a:t>: Più complesso da implementare e meno efficiente rispetto a BPE e WordPiece, poiché richiede una valutazione accurata delle probabilità.</a:t>
            </a:r>
          </a:p>
          <a:p>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211053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CC96335-D01D-F888-EC29-8B127858659D}"/>
              </a:ext>
            </a:extLst>
          </p:cNvPr>
          <p:cNvGraphicFramePr>
            <a:graphicFrameLocks noGrp="1"/>
          </p:cNvGraphicFramePr>
          <p:nvPr>
            <p:extLst>
              <p:ext uri="{D42A27DB-BD31-4B8C-83A1-F6EECF244321}">
                <p14:modId xmlns:p14="http://schemas.microsoft.com/office/powerpoint/2010/main" val="768552206"/>
              </p:ext>
            </p:extLst>
          </p:nvPr>
        </p:nvGraphicFramePr>
        <p:xfrm>
          <a:off x="628650" y="1447164"/>
          <a:ext cx="7886700" cy="2249172"/>
        </p:xfrm>
        <a:graphic>
          <a:graphicData uri="http://schemas.openxmlformats.org/drawingml/2006/table">
            <a:tbl>
              <a:tblPr firstRow="1" firstCol="1" bandRow="1">
                <a:tableStyleId>{69012ECD-51FC-41F1-AA8D-1B2483CD663E}</a:tableStyleId>
              </a:tblPr>
              <a:tblGrid>
                <a:gridCol w="1152303">
                  <a:extLst>
                    <a:ext uri="{9D8B030D-6E8A-4147-A177-3AD203B41FA5}">
                      <a16:colId xmlns:a16="http://schemas.microsoft.com/office/drawing/2014/main" val="2740031525"/>
                    </a:ext>
                  </a:extLst>
                </a:gridCol>
                <a:gridCol w="3370521">
                  <a:extLst>
                    <a:ext uri="{9D8B030D-6E8A-4147-A177-3AD203B41FA5}">
                      <a16:colId xmlns:a16="http://schemas.microsoft.com/office/drawing/2014/main" val="2860869803"/>
                    </a:ext>
                  </a:extLst>
                </a:gridCol>
                <a:gridCol w="3363876">
                  <a:extLst>
                    <a:ext uri="{9D8B030D-6E8A-4147-A177-3AD203B41FA5}">
                      <a16:colId xmlns:a16="http://schemas.microsoft.com/office/drawing/2014/main" val="3764877934"/>
                    </a:ext>
                  </a:extLst>
                </a:gridCol>
              </a:tblGrid>
              <a:tr h="0">
                <a:tc>
                  <a:txBody>
                    <a:bodyPr/>
                    <a:lstStyle/>
                    <a:p>
                      <a:pPr>
                        <a:lnSpc>
                          <a:spcPct val="115000"/>
                        </a:lnSpc>
                        <a:spcAft>
                          <a:spcPts val="800"/>
                        </a:spcAft>
                        <a:buNone/>
                      </a:pPr>
                      <a:r>
                        <a:rPr lang="en-US" sz="1600" kern="100">
                          <a:effectLst/>
                          <a:latin typeface="Noto Sans" panose="020B0502040504020204" pitchFamily="34" charset="0"/>
                          <a:ea typeface="Noto Sans" panose="020B0502040504020204" pitchFamily="34" charset="0"/>
                          <a:cs typeface="Noto Sans" panose="020B0502040504020204" pitchFamily="34" charset="0"/>
                        </a:rPr>
                        <a:t>Metodo</a:t>
                      </a:r>
                    </a:p>
                  </a:txBody>
                  <a:tcPr marL="9525" marR="9525" marT="9525" marB="9525" anchor="ctr"/>
                </a:tc>
                <a:tc>
                  <a:txBody>
                    <a:bodyPr/>
                    <a:lstStyle/>
                    <a:p>
                      <a:pPr>
                        <a:lnSpc>
                          <a:spcPct val="115000"/>
                        </a:lnSpc>
                        <a:spcAft>
                          <a:spcPts val="800"/>
                        </a:spcAft>
                        <a:buNone/>
                      </a:pPr>
                      <a:r>
                        <a:rPr lang="en-US" sz="1600" kern="100">
                          <a:effectLst/>
                          <a:latin typeface="Noto Sans" panose="020B0502040504020204" pitchFamily="34" charset="0"/>
                          <a:ea typeface="Noto Sans" panose="020B0502040504020204" pitchFamily="34" charset="0"/>
                          <a:cs typeface="Noto Sans" panose="020B0502040504020204" pitchFamily="34" charset="0"/>
                        </a:rPr>
                        <a:t>Vantaggi</a:t>
                      </a:r>
                    </a:p>
                  </a:txBody>
                  <a:tcPr marL="9525" marR="9525" marT="9525" marB="9525" anchor="ctr"/>
                </a:tc>
                <a:tc>
                  <a:txBody>
                    <a:bodyPr/>
                    <a:lstStyle/>
                    <a:p>
                      <a:pPr>
                        <a:lnSpc>
                          <a:spcPct val="115000"/>
                        </a:lnSpc>
                        <a:spcAft>
                          <a:spcPts val="800"/>
                        </a:spcAft>
                        <a:buNone/>
                      </a:pPr>
                      <a:r>
                        <a:rPr lang="en-US" sz="1600" kern="100">
                          <a:effectLst/>
                          <a:latin typeface="Noto Sans" panose="020B0502040504020204" pitchFamily="34" charset="0"/>
                          <a:ea typeface="Noto Sans" panose="020B0502040504020204" pitchFamily="34" charset="0"/>
                          <a:cs typeface="Noto Sans" panose="020B0502040504020204" pitchFamily="34" charset="0"/>
                        </a:rPr>
                        <a:t>Svantaggi</a:t>
                      </a:r>
                    </a:p>
                  </a:txBody>
                  <a:tcPr marL="9525" marR="9525" marT="9525" marB="9525" anchor="ctr"/>
                </a:tc>
                <a:extLst>
                  <a:ext uri="{0D108BD9-81ED-4DB2-BD59-A6C34878D82A}">
                    <a16:rowId xmlns:a16="http://schemas.microsoft.com/office/drawing/2014/main" val="1087182168"/>
                  </a:ext>
                </a:extLst>
              </a:tr>
              <a:tr h="0">
                <a:tc>
                  <a:txBody>
                    <a:bodyPr/>
                    <a:lstStyle/>
                    <a:p>
                      <a:pPr>
                        <a:lnSpc>
                          <a:spcPct val="115000"/>
                        </a:lnSpc>
                        <a:spcAft>
                          <a:spcPts val="800"/>
                        </a:spcAft>
                        <a:buNone/>
                      </a:pPr>
                      <a:r>
                        <a:rPr lang="en-US" sz="1600" kern="100">
                          <a:effectLst/>
                          <a:latin typeface="Noto Sans" panose="020B0502040504020204" pitchFamily="34" charset="0"/>
                          <a:ea typeface="Noto Sans" panose="020B0502040504020204" pitchFamily="34" charset="0"/>
                          <a:cs typeface="Noto Sans" panose="020B0502040504020204" pitchFamily="34" charset="0"/>
                        </a:rPr>
                        <a:t>BPE</a:t>
                      </a:r>
                    </a:p>
                  </a:txBody>
                  <a:tcPr marL="9525" marR="9525" marT="9525" marB="9525" anchor="ctr"/>
                </a:tc>
                <a:tc>
                  <a:txBody>
                    <a:bodyPr/>
                    <a:lstStyle/>
                    <a:p>
                      <a:pPr>
                        <a:lnSpc>
                          <a:spcPct val="115000"/>
                        </a:lnSpc>
                        <a:spcAft>
                          <a:spcPts val="800"/>
                        </a:spcAft>
                        <a:buNone/>
                      </a:pPr>
                      <a:r>
                        <a:rPr lang="it-IT" sz="1600" kern="100">
                          <a:effectLst/>
                          <a:latin typeface="Noto Sans" panose="020B0502040504020204" pitchFamily="34" charset="0"/>
                          <a:ea typeface="Noto Sans" panose="020B0502040504020204" pitchFamily="34" charset="0"/>
                          <a:cs typeface="Noto Sans" panose="020B0502040504020204" pitchFamily="34" charset="0"/>
                        </a:rPr>
                        <a:t>Semplice, riduce la dimensione del vocabolario.</a:t>
                      </a:r>
                      <a:endParaRPr lang="en-US" sz="1600" kern="100">
                        <a:effectLst/>
                        <a:latin typeface="Noto Sans" panose="020B0502040504020204" pitchFamily="34" charset="0"/>
                        <a:ea typeface="Noto Sans" panose="020B0502040504020204" pitchFamily="34" charset="0"/>
                        <a:cs typeface="Noto Sans" panose="020B0502040504020204" pitchFamily="34" charset="0"/>
                      </a:endParaRPr>
                    </a:p>
                  </a:txBody>
                  <a:tcPr marL="9525" marR="9525" marT="9525" marB="9525" anchor="ctr"/>
                </a:tc>
                <a:tc>
                  <a:txBody>
                    <a:bodyPr/>
                    <a:lstStyle/>
                    <a:p>
                      <a:pPr>
                        <a:lnSpc>
                          <a:spcPct val="115000"/>
                        </a:lnSpc>
                        <a:spcAft>
                          <a:spcPts val="800"/>
                        </a:spcAft>
                        <a:buNone/>
                      </a:pPr>
                      <a:r>
                        <a:rPr lang="it-IT" sz="1600" kern="100">
                          <a:effectLst/>
                          <a:latin typeface="Noto Sans" panose="020B0502040504020204" pitchFamily="34" charset="0"/>
                          <a:ea typeface="Noto Sans" panose="020B0502040504020204" pitchFamily="34" charset="0"/>
                          <a:cs typeface="Noto Sans" panose="020B0502040504020204" pitchFamily="34" charset="0"/>
                        </a:rPr>
                        <a:t>Produce token che non sono sempre significativi semanticalmente.</a:t>
                      </a:r>
                      <a:endParaRPr lang="en-US" sz="1600" kern="100">
                        <a:effectLst/>
                        <a:latin typeface="Noto Sans" panose="020B0502040504020204" pitchFamily="34" charset="0"/>
                        <a:ea typeface="Noto Sans" panose="020B0502040504020204" pitchFamily="34" charset="0"/>
                        <a:cs typeface="Noto Sans" panose="020B0502040504020204" pitchFamily="34" charset="0"/>
                      </a:endParaRPr>
                    </a:p>
                  </a:txBody>
                  <a:tcPr marL="9525" marR="9525" marT="9525" marB="9525" anchor="ctr"/>
                </a:tc>
                <a:extLst>
                  <a:ext uri="{0D108BD9-81ED-4DB2-BD59-A6C34878D82A}">
                    <a16:rowId xmlns:a16="http://schemas.microsoft.com/office/drawing/2014/main" val="1715256673"/>
                  </a:ext>
                </a:extLst>
              </a:tr>
              <a:tr h="0">
                <a:tc>
                  <a:txBody>
                    <a:bodyPr/>
                    <a:lstStyle/>
                    <a:p>
                      <a:pPr>
                        <a:lnSpc>
                          <a:spcPct val="115000"/>
                        </a:lnSpc>
                        <a:spcAft>
                          <a:spcPts val="800"/>
                        </a:spcAft>
                        <a:buNone/>
                      </a:pPr>
                      <a:r>
                        <a:rPr lang="en-US" sz="1600" kern="100">
                          <a:effectLst/>
                          <a:latin typeface="Noto Sans" panose="020B0502040504020204" pitchFamily="34" charset="0"/>
                          <a:ea typeface="Noto Sans" panose="020B0502040504020204" pitchFamily="34" charset="0"/>
                          <a:cs typeface="Noto Sans" panose="020B0502040504020204" pitchFamily="34" charset="0"/>
                        </a:rPr>
                        <a:t>WordPiece</a:t>
                      </a:r>
                    </a:p>
                  </a:txBody>
                  <a:tcPr marL="9525" marR="9525" marT="9525" marB="9525" anchor="ctr"/>
                </a:tc>
                <a:tc>
                  <a:txBody>
                    <a:bodyPr/>
                    <a:lstStyle/>
                    <a:p>
                      <a:pPr>
                        <a:lnSpc>
                          <a:spcPct val="115000"/>
                        </a:lnSpc>
                        <a:spcAft>
                          <a:spcPts val="800"/>
                        </a:spcAft>
                        <a:buNone/>
                      </a:pPr>
                      <a:r>
                        <a:rPr lang="it-IT" sz="1600" kern="100">
                          <a:effectLst/>
                          <a:latin typeface="Noto Sans" panose="020B0502040504020204" pitchFamily="34" charset="0"/>
                          <a:ea typeface="Noto Sans" panose="020B0502040504020204" pitchFamily="34" charset="0"/>
                          <a:cs typeface="Noto Sans" panose="020B0502040504020204" pitchFamily="34" charset="0"/>
                        </a:rPr>
                        <a:t>Ottimizza la probabilità di token in base al contesto.</a:t>
                      </a:r>
                      <a:endParaRPr lang="en-US" sz="1600" kern="100">
                        <a:effectLst/>
                        <a:latin typeface="Noto Sans" panose="020B0502040504020204" pitchFamily="34" charset="0"/>
                        <a:ea typeface="Noto Sans" panose="020B0502040504020204" pitchFamily="34" charset="0"/>
                        <a:cs typeface="Noto Sans" panose="020B0502040504020204" pitchFamily="34" charset="0"/>
                      </a:endParaRPr>
                    </a:p>
                  </a:txBody>
                  <a:tcPr marL="9525" marR="9525" marT="9525" marB="9525" anchor="ctr"/>
                </a:tc>
                <a:tc>
                  <a:txBody>
                    <a:bodyPr/>
                    <a:lstStyle/>
                    <a:p>
                      <a:pPr>
                        <a:lnSpc>
                          <a:spcPct val="115000"/>
                        </a:lnSpc>
                        <a:spcAft>
                          <a:spcPts val="800"/>
                        </a:spcAft>
                        <a:buNone/>
                      </a:pPr>
                      <a:r>
                        <a:rPr lang="it-IT" sz="1600" kern="100">
                          <a:effectLst/>
                          <a:latin typeface="Noto Sans" panose="020B0502040504020204" pitchFamily="34" charset="0"/>
                          <a:ea typeface="Noto Sans" panose="020B0502040504020204" pitchFamily="34" charset="0"/>
                          <a:cs typeface="Noto Sans" panose="020B0502040504020204" pitchFamily="34" charset="0"/>
                        </a:rPr>
                        <a:t>Più complesso, richiede più risorse computazionali.</a:t>
                      </a:r>
                      <a:endParaRPr lang="en-US" sz="1600" kern="100">
                        <a:effectLst/>
                        <a:latin typeface="Noto Sans" panose="020B0502040504020204" pitchFamily="34" charset="0"/>
                        <a:ea typeface="Noto Sans" panose="020B0502040504020204" pitchFamily="34" charset="0"/>
                        <a:cs typeface="Noto Sans" panose="020B0502040504020204" pitchFamily="34" charset="0"/>
                      </a:endParaRPr>
                    </a:p>
                  </a:txBody>
                  <a:tcPr marL="9525" marR="9525" marT="9525" marB="9525" anchor="ctr"/>
                </a:tc>
                <a:extLst>
                  <a:ext uri="{0D108BD9-81ED-4DB2-BD59-A6C34878D82A}">
                    <a16:rowId xmlns:a16="http://schemas.microsoft.com/office/drawing/2014/main" val="1812672912"/>
                  </a:ext>
                </a:extLst>
              </a:tr>
              <a:tr h="0">
                <a:tc>
                  <a:txBody>
                    <a:bodyPr/>
                    <a:lstStyle/>
                    <a:p>
                      <a:pPr>
                        <a:lnSpc>
                          <a:spcPct val="115000"/>
                        </a:lnSpc>
                        <a:spcAft>
                          <a:spcPts val="800"/>
                        </a:spcAft>
                        <a:buNone/>
                      </a:pPr>
                      <a:r>
                        <a:rPr lang="en-US" sz="1600" kern="100">
                          <a:effectLst/>
                          <a:latin typeface="Noto Sans" panose="020B0502040504020204" pitchFamily="34" charset="0"/>
                          <a:ea typeface="Noto Sans" panose="020B0502040504020204" pitchFamily="34" charset="0"/>
                          <a:cs typeface="Noto Sans" panose="020B0502040504020204" pitchFamily="34" charset="0"/>
                        </a:rPr>
                        <a:t>Unigram</a:t>
                      </a:r>
                    </a:p>
                  </a:txBody>
                  <a:tcPr marL="9525" marR="9525" marT="9525" marB="9525" anchor="ctr"/>
                </a:tc>
                <a:tc>
                  <a:txBody>
                    <a:bodyPr/>
                    <a:lstStyle/>
                    <a:p>
                      <a:pPr>
                        <a:lnSpc>
                          <a:spcPct val="115000"/>
                        </a:lnSpc>
                        <a:spcAft>
                          <a:spcPts val="800"/>
                        </a:spcAft>
                        <a:buNone/>
                      </a:pPr>
                      <a:r>
                        <a:rPr lang="it-IT" sz="1600" kern="100">
                          <a:effectLst/>
                          <a:latin typeface="Noto Sans" panose="020B0502040504020204" pitchFamily="34" charset="0"/>
                          <a:ea typeface="Noto Sans" panose="020B0502040504020204" pitchFamily="34" charset="0"/>
                          <a:cs typeface="Noto Sans" panose="020B0502040504020204" pitchFamily="34" charset="0"/>
                        </a:rPr>
                        <a:t>Ottimo per lingue complesse, flessibile.</a:t>
                      </a:r>
                      <a:endParaRPr lang="en-US" sz="1600" kern="100">
                        <a:effectLst/>
                        <a:latin typeface="Noto Sans" panose="020B0502040504020204" pitchFamily="34" charset="0"/>
                        <a:ea typeface="Noto Sans" panose="020B0502040504020204" pitchFamily="34" charset="0"/>
                        <a:cs typeface="Noto Sans" panose="020B0502040504020204" pitchFamily="34" charset="0"/>
                      </a:endParaRPr>
                    </a:p>
                  </a:txBody>
                  <a:tcPr marL="9525" marR="9525" marT="9525" marB="9525" anchor="ctr"/>
                </a:tc>
                <a:tc>
                  <a:txBody>
                    <a:bodyPr/>
                    <a:lstStyle/>
                    <a:p>
                      <a:pPr>
                        <a:lnSpc>
                          <a:spcPct val="115000"/>
                        </a:lnSpc>
                        <a:spcAft>
                          <a:spcPts val="800"/>
                        </a:spcAft>
                        <a:buNone/>
                      </a:pPr>
                      <a:r>
                        <a:rPr lang="it-IT" sz="1600" kern="100" dirty="0">
                          <a:effectLst/>
                          <a:latin typeface="Noto Sans" panose="020B0502040504020204" pitchFamily="34" charset="0"/>
                          <a:ea typeface="Noto Sans" panose="020B0502040504020204" pitchFamily="34" charset="0"/>
                          <a:cs typeface="Noto Sans" panose="020B0502040504020204" pitchFamily="34" charset="0"/>
                        </a:rPr>
                        <a:t>Più difficile da implementare, meno efficiente.</a:t>
                      </a:r>
                      <a:endParaRPr lang="en-US" sz="1600" kern="100" dirty="0">
                        <a:effectLst/>
                        <a:latin typeface="Noto Sans" panose="020B0502040504020204" pitchFamily="34" charset="0"/>
                        <a:ea typeface="Noto Sans" panose="020B0502040504020204" pitchFamily="34" charset="0"/>
                        <a:cs typeface="Noto Sans" panose="020B0502040504020204" pitchFamily="34" charset="0"/>
                      </a:endParaRPr>
                    </a:p>
                  </a:txBody>
                  <a:tcPr marL="9525" marR="9525" marT="9525" marB="9525" anchor="ctr"/>
                </a:tc>
                <a:extLst>
                  <a:ext uri="{0D108BD9-81ED-4DB2-BD59-A6C34878D82A}">
                    <a16:rowId xmlns:a16="http://schemas.microsoft.com/office/drawing/2014/main" val="518047557"/>
                  </a:ext>
                </a:extLst>
              </a:tr>
            </a:tbl>
          </a:graphicData>
        </a:graphic>
      </p:graphicFrame>
      <p:sp>
        <p:nvSpPr>
          <p:cNvPr id="3" name="Text 0">
            <a:extLst>
              <a:ext uri="{FF2B5EF4-FFF2-40B4-BE49-F238E27FC236}">
                <a16:creationId xmlns:a16="http://schemas.microsoft.com/office/drawing/2014/main" id="{D95C6BE8-7C4F-B379-794F-5934A5D3DFFF}"/>
              </a:ext>
            </a:extLst>
          </p:cNvPr>
          <p:cNvSpPr/>
          <p:nvPr/>
        </p:nvSpPr>
        <p:spPr>
          <a:xfrm>
            <a:off x="428625" y="465694"/>
            <a:ext cx="2911053" cy="311624"/>
          </a:xfrm>
          <a:prstGeom prst="rect">
            <a:avLst/>
          </a:prstGeom>
          <a:noFill/>
          <a:ln/>
        </p:spPr>
        <p:txBody>
          <a:bodyPr wrap="none" lIns="0" tIns="0" rIns="0" bIns="0" rtlCol="0" anchor="ctr">
            <a:spAutoFit/>
          </a:bodyPr>
          <a:lstStyle/>
          <a:p>
            <a:pPr marL="0" indent="0">
              <a:buNone/>
            </a:pPr>
            <a:r>
              <a:rPr lang="it-IT"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Confronto tra i metodi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299002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3803926"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Impatto della Tokenizzazione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32284"/>
            <a:ext cx="2334165"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Dimensione del vocabolario:</a:t>
            </a:r>
            <a:endParaRPr lang="en-US" sz="1350" dirty="0"/>
          </a:p>
        </p:txBody>
      </p:sp>
      <p:sp>
        <p:nvSpPr>
          <p:cNvPr id="5" name="Text 2"/>
          <p:cNvSpPr/>
          <p:nvPr/>
        </p:nvSpPr>
        <p:spPr>
          <a:xfrm>
            <a:off x="2762790" y="1132284"/>
            <a:ext cx="23833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La </a:t>
            </a:r>
            <a:endParaRPr lang="en-US" sz="1350" dirty="0"/>
          </a:p>
        </p:txBody>
      </p:sp>
      <p:sp>
        <p:nvSpPr>
          <p:cNvPr id="6" name="Text 3"/>
          <p:cNvSpPr/>
          <p:nvPr/>
        </p:nvSpPr>
        <p:spPr>
          <a:xfrm>
            <a:off x="428625" y="1389459"/>
            <a:ext cx="297358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tokenizzazione a sottounità permette di </a:t>
            </a:r>
            <a:endParaRPr lang="en-US" sz="1350" dirty="0"/>
          </a:p>
        </p:txBody>
      </p:sp>
      <p:sp>
        <p:nvSpPr>
          <p:cNvPr id="7" name="Text 4"/>
          <p:cNvSpPr/>
          <p:nvPr/>
        </p:nvSpPr>
        <p:spPr>
          <a:xfrm>
            <a:off x="428625" y="1646634"/>
            <a:ext cx="301134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ridurre significativamente la dimensione </a:t>
            </a:r>
            <a:endParaRPr lang="en-US" sz="1350" dirty="0"/>
          </a:p>
        </p:txBody>
      </p:sp>
      <p:sp>
        <p:nvSpPr>
          <p:cNvPr id="8" name="Text 5"/>
          <p:cNvSpPr/>
          <p:nvPr/>
        </p:nvSpPr>
        <p:spPr>
          <a:xfrm>
            <a:off x="428625" y="1903809"/>
            <a:ext cx="275843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del vocabolario rispetto all'approccio </a:t>
            </a:r>
            <a:endParaRPr lang="en-US" sz="1350" dirty="0"/>
          </a:p>
        </p:txBody>
      </p:sp>
      <p:sp>
        <p:nvSpPr>
          <p:cNvPr id="9" name="Text 6"/>
          <p:cNvSpPr/>
          <p:nvPr/>
        </p:nvSpPr>
        <p:spPr>
          <a:xfrm>
            <a:off x="428625" y="2160984"/>
            <a:ext cx="1791853"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basato su parole intere. </a:t>
            </a:r>
            <a:endParaRPr lang="en-US" sz="1350" dirty="0"/>
          </a:p>
        </p:txBody>
      </p:sp>
      <p:sp>
        <p:nvSpPr>
          <p:cNvPr id="10" name="Text 7"/>
          <p:cNvSpPr/>
          <p:nvPr/>
        </p:nvSpPr>
        <p:spPr>
          <a:xfrm>
            <a:off x="428625" y="2632472"/>
            <a:ext cx="1724630"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Gestione parole rare:</a:t>
            </a:r>
            <a:endParaRPr lang="en-US" sz="1350" dirty="0"/>
          </a:p>
        </p:txBody>
      </p:sp>
      <p:sp>
        <p:nvSpPr>
          <p:cNvPr id="11" name="Text 8"/>
          <p:cNvSpPr/>
          <p:nvPr/>
        </p:nvSpPr>
        <p:spPr>
          <a:xfrm>
            <a:off x="2153255" y="2632472"/>
            <a:ext cx="1153353"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Scomponendo </a:t>
            </a:r>
            <a:endParaRPr lang="en-US" sz="1350" dirty="0"/>
          </a:p>
        </p:txBody>
      </p:sp>
      <p:sp>
        <p:nvSpPr>
          <p:cNvPr id="12" name="Text 9"/>
          <p:cNvSpPr/>
          <p:nvPr/>
        </p:nvSpPr>
        <p:spPr>
          <a:xfrm>
            <a:off x="428625" y="2889647"/>
            <a:ext cx="290678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le parole rare in sottounità più comuni, </a:t>
            </a:r>
            <a:endParaRPr lang="en-US" sz="1350" dirty="0"/>
          </a:p>
        </p:txBody>
      </p:sp>
      <p:sp>
        <p:nvSpPr>
          <p:cNvPr id="13" name="Text 10"/>
          <p:cNvSpPr/>
          <p:nvPr/>
        </p:nvSpPr>
        <p:spPr>
          <a:xfrm>
            <a:off x="428625" y="3146822"/>
            <a:ext cx="2649103"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si riduce drasticamente il problema </a:t>
            </a:r>
            <a:endParaRPr lang="en-US" sz="1350" dirty="0"/>
          </a:p>
        </p:txBody>
      </p:sp>
      <p:sp>
        <p:nvSpPr>
          <p:cNvPr id="14" name="Text 11"/>
          <p:cNvSpPr/>
          <p:nvPr/>
        </p:nvSpPr>
        <p:spPr>
          <a:xfrm>
            <a:off x="428625" y="3403997"/>
            <a:ext cx="2982627"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delle parole sconosciute (OOV - Out Of </a:t>
            </a:r>
            <a:endParaRPr lang="en-US" sz="1350" dirty="0"/>
          </a:p>
        </p:txBody>
      </p:sp>
      <p:sp>
        <p:nvSpPr>
          <p:cNvPr id="15" name="Text 12"/>
          <p:cNvSpPr/>
          <p:nvPr/>
        </p:nvSpPr>
        <p:spPr>
          <a:xfrm>
            <a:off x="428625" y="3661172"/>
            <a:ext cx="95302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Vocabulary). </a:t>
            </a:r>
            <a:endParaRPr lang="en-US" sz="1350" dirty="0"/>
          </a:p>
        </p:txBody>
      </p:sp>
      <p:sp>
        <p:nvSpPr>
          <p:cNvPr id="16" name="Text 13"/>
          <p:cNvSpPr/>
          <p:nvPr/>
        </p:nvSpPr>
        <p:spPr>
          <a:xfrm>
            <a:off x="428625" y="4132659"/>
            <a:ext cx="2200638"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Efficienza computazionale:</a:t>
            </a:r>
            <a:endParaRPr lang="en-US" sz="1350" dirty="0"/>
          </a:p>
        </p:txBody>
      </p:sp>
      <p:sp>
        <p:nvSpPr>
          <p:cNvPr id="17" name="Text 14"/>
          <p:cNvSpPr/>
          <p:nvPr/>
        </p:nvSpPr>
        <p:spPr>
          <a:xfrm>
            <a:off x="2629263" y="4132659"/>
            <a:ext cx="26680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Un </a:t>
            </a:r>
            <a:endParaRPr lang="en-US" sz="1350" dirty="0"/>
          </a:p>
        </p:txBody>
      </p:sp>
      <p:sp>
        <p:nvSpPr>
          <p:cNvPr id="18" name="Text 15"/>
          <p:cNvSpPr/>
          <p:nvPr/>
        </p:nvSpPr>
        <p:spPr>
          <a:xfrm>
            <a:off x="428625" y="4389834"/>
            <a:ext cx="255400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vocabolario più compatto migliora </a:t>
            </a:r>
            <a:endParaRPr lang="en-US" sz="1350" dirty="0"/>
          </a:p>
        </p:txBody>
      </p:sp>
      <p:sp>
        <p:nvSpPr>
          <p:cNvPr id="19" name="Text 16"/>
          <p:cNvSpPr/>
          <p:nvPr/>
        </p:nvSpPr>
        <p:spPr>
          <a:xfrm>
            <a:off x="428625" y="4647009"/>
            <a:ext cx="230745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l'efficienza di addestramento e </a:t>
            </a:r>
            <a:endParaRPr lang="en-US" sz="1350" dirty="0"/>
          </a:p>
        </p:txBody>
      </p:sp>
      <p:sp>
        <p:nvSpPr>
          <p:cNvPr id="20" name="Text 17"/>
          <p:cNvSpPr/>
          <p:nvPr/>
        </p:nvSpPr>
        <p:spPr>
          <a:xfrm>
            <a:off x="428625" y="4904184"/>
            <a:ext cx="167741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inferenza del modello. </a:t>
            </a:r>
            <a:endParaRPr lang="en-US" sz="1350" dirty="0"/>
          </a:p>
        </p:txBody>
      </p:sp>
      <p:pic>
        <p:nvPicPr>
          <p:cNvPr id="21" name="Image 1" descr="preencoded.png"/>
          <p:cNvPicPr>
            <a:picLocks noChangeAspect="1"/>
          </p:cNvPicPr>
          <p:nvPr/>
        </p:nvPicPr>
        <p:blipFill>
          <a:blip r:embed="rId4"/>
          <a:stretch>
            <a:fillRect/>
          </a:stretch>
        </p:blipFill>
        <p:spPr>
          <a:xfrm>
            <a:off x="4157663" y="1210866"/>
            <a:ext cx="4557713" cy="3214688"/>
          </a:xfrm>
          <a:prstGeom prst="rect">
            <a:avLst/>
          </a:prstGeom>
        </p:spPr>
      </p:pic>
      <p:sp>
        <p:nvSpPr>
          <p:cNvPr id="22" name="Text 18"/>
          <p:cNvSpPr/>
          <p:nvPr/>
        </p:nvSpPr>
        <p:spPr>
          <a:xfrm>
            <a:off x="4957874" y="4532709"/>
            <a:ext cx="2957289" cy="171450"/>
          </a:xfrm>
          <a:prstGeom prst="rect">
            <a:avLst/>
          </a:prstGeom>
          <a:noFill/>
          <a:ln/>
        </p:spPr>
        <p:txBody>
          <a:bodyPr wrap="none" lIns="0" tIns="0" rIns="0" bIns="0" rtlCol="0" anchor="ctr">
            <a:spAutoFit/>
          </a:bodyPr>
          <a:lstStyle/>
          <a:p>
            <a:pPr marL="0" indent="0" algn="ctr">
              <a:buNone/>
            </a:pPr>
            <a:r>
              <a:rPr lang="en-US" sz="837" dirty="0">
                <a:solidFill>
                  <a:srgbClr val="4C4C4C"/>
                </a:solidFill>
                <a:latin typeface="Noto Sans" pitchFamily="34" charset="0"/>
                <a:ea typeface="Noto Sans" pitchFamily="34" charset="-122"/>
                <a:cs typeface="Noto Sans" pitchFamily="34" charset="-120"/>
              </a:rPr>
              <a:t>Confronto tra approcci di tokenizzazione e loro impatto</a:t>
            </a:r>
            <a:endParaRPr lang="en-US" sz="837"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4312078"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Applicazioni della Tokenizzazione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32284"/>
            <a:ext cx="1466701"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Input per training:</a:t>
            </a:r>
            <a:endParaRPr lang="en-US" sz="1350" dirty="0"/>
          </a:p>
        </p:txBody>
      </p:sp>
      <p:sp>
        <p:nvSpPr>
          <p:cNvPr id="5" name="Text 2"/>
          <p:cNvSpPr/>
          <p:nvPr/>
        </p:nvSpPr>
        <p:spPr>
          <a:xfrm>
            <a:off x="1895326" y="1132284"/>
            <a:ext cx="154355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Trasforma il testo in </a:t>
            </a:r>
            <a:endParaRPr lang="en-US" sz="1350" dirty="0"/>
          </a:p>
        </p:txBody>
      </p:sp>
      <p:sp>
        <p:nvSpPr>
          <p:cNvPr id="6" name="Text 3"/>
          <p:cNvSpPr/>
          <p:nvPr/>
        </p:nvSpPr>
        <p:spPr>
          <a:xfrm>
            <a:off x="428625" y="1389459"/>
            <a:ext cx="261159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sequenze numeriche che possono </a:t>
            </a:r>
            <a:endParaRPr lang="en-US" sz="1350" dirty="0"/>
          </a:p>
        </p:txBody>
      </p:sp>
      <p:sp>
        <p:nvSpPr>
          <p:cNvPr id="7" name="Text 4"/>
          <p:cNvSpPr/>
          <p:nvPr/>
        </p:nvSpPr>
        <p:spPr>
          <a:xfrm>
            <a:off x="428625" y="1646634"/>
            <a:ext cx="258280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essere elaborate dalle reti neurali. </a:t>
            </a:r>
            <a:endParaRPr lang="en-US" sz="1350" dirty="0"/>
          </a:p>
        </p:txBody>
      </p:sp>
      <p:sp>
        <p:nvSpPr>
          <p:cNvPr id="8" name="Text 5"/>
          <p:cNvSpPr/>
          <p:nvPr/>
        </p:nvSpPr>
        <p:spPr>
          <a:xfrm>
            <a:off x="428625" y="2118122"/>
            <a:ext cx="990526"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Embedding:</a:t>
            </a:r>
            <a:endParaRPr lang="en-US" sz="1350" dirty="0"/>
          </a:p>
        </p:txBody>
      </p:sp>
      <p:sp>
        <p:nvSpPr>
          <p:cNvPr id="9" name="Text 6"/>
          <p:cNvSpPr/>
          <p:nvPr/>
        </p:nvSpPr>
        <p:spPr>
          <a:xfrm>
            <a:off x="1419151" y="2118122"/>
            <a:ext cx="174388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Facilita la creazione di </a:t>
            </a:r>
            <a:endParaRPr lang="en-US" sz="1350" dirty="0"/>
          </a:p>
        </p:txBody>
      </p:sp>
      <p:sp>
        <p:nvSpPr>
          <p:cNvPr id="10" name="Text 7"/>
          <p:cNvSpPr/>
          <p:nvPr/>
        </p:nvSpPr>
        <p:spPr>
          <a:xfrm>
            <a:off x="428625" y="2375297"/>
            <a:ext cx="291632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rappresentazioni vettoriali per parole e </a:t>
            </a:r>
            <a:endParaRPr lang="en-US" sz="1350" dirty="0"/>
          </a:p>
        </p:txBody>
      </p:sp>
      <p:sp>
        <p:nvSpPr>
          <p:cNvPr id="11" name="Text 8"/>
          <p:cNvSpPr/>
          <p:nvPr/>
        </p:nvSpPr>
        <p:spPr>
          <a:xfrm>
            <a:off x="428625" y="2632472"/>
            <a:ext cx="143899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sottounità lessicali. </a:t>
            </a:r>
            <a:endParaRPr lang="en-US" sz="1350" dirty="0"/>
          </a:p>
        </p:txBody>
      </p:sp>
      <p:sp>
        <p:nvSpPr>
          <p:cNvPr id="12" name="Text 9"/>
          <p:cNvSpPr/>
          <p:nvPr/>
        </p:nvSpPr>
        <p:spPr>
          <a:xfrm>
            <a:off x="428625" y="3103959"/>
            <a:ext cx="1743382"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Generazione di testo:</a:t>
            </a:r>
            <a:endParaRPr lang="en-US" sz="1350" dirty="0"/>
          </a:p>
        </p:txBody>
      </p:sp>
      <p:sp>
        <p:nvSpPr>
          <p:cNvPr id="13" name="Text 10"/>
          <p:cNvSpPr/>
          <p:nvPr/>
        </p:nvSpPr>
        <p:spPr>
          <a:xfrm>
            <a:off x="2172007" y="3103959"/>
            <a:ext cx="92430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Permette al </a:t>
            </a:r>
            <a:endParaRPr lang="en-US" sz="1350" dirty="0"/>
          </a:p>
        </p:txBody>
      </p:sp>
      <p:sp>
        <p:nvSpPr>
          <p:cNvPr id="14" name="Text 11"/>
          <p:cNvSpPr/>
          <p:nvPr/>
        </p:nvSpPr>
        <p:spPr>
          <a:xfrm>
            <a:off x="428625" y="3361134"/>
            <a:ext cx="269724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modello di generare testo token per </a:t>
            </a:r>
            <a:endParaRPr lang="en-US" sz="1350" dirty="0"/>
          </a:p>
        </p:txBody>
      </p:sp>
      <p:sp>
        <p:nvSpPr>
          <p:cNvPr id="15" name="Text 12"/>
          <p:cNvSpPr/>
          <p:nvPr/>
        </p:nvSpPr>
        <p:spPr>
          <a:xfrm>
            <a:off x="428625" y="3618309"/>
            <a:ext cx="255417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token, anche con parole mai viste </a:t>
            </a:r>
            <a:endParaRPr lang="en-US" sz="1350" dirty="0"/>
          </a:p>
        </p:txBody>
      </p:sp>
      <p:sp>
        <p:nvSpPr>
          <p:cNvPr id="16" name="Text 13"/>
          <p:cNvSpPr/>
          <p:nvPr/>
        </p:nvSpPr>
        <p:spPr>
          <a:xfrm>
            <a:off x="428625" y="3875484"/>
            <a:ext cx="1891308"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durante l'addestramento. </a:t>
            </a:r>
            <a:endParaRPr lang="en-US" sz="13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1819409"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Self-Attention</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295407"/>
            <a:ext cx="1548501"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Il meccanismo di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2"/>
          <p:cNvSpPr/>
          <p:nvPr/>
        </p:nvSpPr>
        <p:spPr>
          <a:xfrm>
            <a:off x="2066093" y="1295407"/>
            <a:ext cx="1216680"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Self-Attention</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3"/>
          <p:cNvSpPr/>
          <p:nvPr/>
        </p:nvSpPr>
        <p:spPr>
          <a:xfrm>
            <a:off x="3294794" y="1295407"/>
            <a:ext cx="1107676"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permette al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 4"/>
          <p:cNvSpPr/>
          <p:nvPr/>
        </p:nvSpPr>
        <p:spPr>
          <a:xfrm>
            <a:off x="428625" y="1552582"/>
            <a:ext cx="3476914"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modello di concentrarsi su diverse parti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8" name="Text 5"/>
          <p:cNvSpPr/>
          <p:nvPr/>
        </p:nvSpPr>
        <p:spPr>
          <a:xfrm>
            <a:off x="428625" y="1809757"/>
            <a:ext cx="346889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dell'input quando elabora una specifica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 6"/>
          <p:cNvSpPr/>
          <p:nvPr/>
        </p:nvSpPr>
        <p:spPr>
          <a:xfrm>
            <a:off x="428625" y="2066932"/>
            <a:ext cx="224580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posizione nella sequenza.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0" name="Text 7"/>
          <p:cNvSpPr/>
          <p:nvPr/>
        </p:nvSpPr>
        <p:spPr>
          <a:xfrm>
            <a:off x="428625" y="2538420"/>
            <a:ext cx="1429879"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Ogni token può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8"/>
          <p:cNvSpPr/>
          <p:nvPr/>
        </p:nvSpPr>
        <p:spPr>
          <a:xfrm>
            <a:off x="1802566" y="2538420"/>
            <a:ext cx="1904367"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"prestare attenzione"</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Text 9"/>
          <p:cNvSpPr/>
          <p:nvPr/>
        </p:nvSpPr>
        <p:spPr>
          <a:xfrm>
            <a:off x="3656059" y="2538420"/>
            <a:ext cx="631583"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a tutti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3" name="Text 10"/>
          <p:cNvSpPr/>
          <p:nvPr/>
        </p:nvSpPr>
        <p:spPr>
          <a:xfrm>
            <a:off x="428625" y="2795595"/>
            <a:ext cx="397384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gli altri token nella sequenza, pesando la loro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4" name="Text 11"/>
          <p:cNvSpPr/>
          <p:nvPr/>
        </p:nvSpPr>
        <p:spPr>
          <a:xfrm>
            <a:off x="428625" y="3052770"/>
            <a:ext cx="3177152"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importanza per il contesto corrente.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5" name="Text 12"/>
          <p:cNvSpPr/>
          <p:nvPr/>
        </p:nvSpPr>
        <p:spPr>
          <a:xfrm>
            <a:off x="428625" y="3696684"/>
            <a:ext cx="3443288" cy="321883"/>
          </a:xfrm>
          <a:prstGeom prst="rect">
            <a:avLst/>
          </a:prstGeom>
          <a:noFill/>
          <a:ln/>
        </p:spPr>
        <p:txBody>
          <a:bodyPr wrap="square" lIns="170053"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 Cattura relazioni a lungo raggio indipendentemente dalla distanza </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16" name="Text 13"/>
          <p:cNvSpPr/>
          <p:nvPr/>
        </p:nvSpPr>
        <p:spPr>
          <a:xfrm>
            <a:off x="428625" y="4268184"/>
            <a:ext cx="3443288" cy="321883"/>
          </a:xfrm>
          <a:prstGeom prst="rect">
            <a:avLst/>
          </a:prstGeom>
          <a:noFill/>
          <a:ln/>
        </p:spPr>
        <p:txBody>
          <a:bodyPr wrap="square" lIns="170053"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 Permette l'elaborazione parallela dell'intera sequenza </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pic>
        <p:nvPicPr>
          <p:cNvPr id="17" name="Image 1" descr="preencoded.png"/>
          <p:cNvPicPr>
            <a:picLocks noChangeAspect="1"/>
          </p:cNvPicPr>
          <p:nvPr/>
        </p:nvPicPr>
        <p:blipFill>
          <a:blip r:embed="rId4"/>
          <a:stretch>
            <a:fillRect/>
          </a:stretch>
        </p:blipFill>
        <p:spPr>
          <a:xfrm>
            <a:off x="4471988" y="1809406"/>
            <a:ext cx="3929063" cy="22961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3634008"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Formula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della</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self-attention</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32284"/>
            <a:ext cx="132438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Il meccanismo di </a:t>
            </a:r>
            <a:endParaRPr lang="en-US" sz="1350" dirty="0"/>
          </a:p>
        </p:txBody>
      </p:sp>
      <p:sp>
        <p:nvSpPr>
          <p:cNvPr id="5" name="Text 2"/>
          <p:cNvSpPr/>
          <p:nvPr/>
        </p:nvSpPr>
        <p:spPr>
          <a:xfrm>
            <a:off x="1753009" y="1132284"/>
            <a:ext cx="1590852"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Scaled Dot-Product </a:t>
            </a:r>
            <a:endParaRPr lang="en-US" sz="1350" dirty="0"/>
          </a:p>
        </p:txBody>
      </p:sp>
      <p:sp>
        <p:nvSpPr>
          <p:cNvPr id="6" name="Text 3"/>
          <p:cNvSpPr/>
          <p:nvPr/>
        </p:nvSpPr>
        <p:spPr>
          <a:xfrm>
            <a:off x="428625" y="1389459"/>
            <a:ext cx="752270"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Attention</a:t>
            </a:r>
            <a:endParaRPr lang="en-US" sz="1350" dirty="0"/>
          </a:p>
        </p:txBody>
      </p:sp>
      <p:sp>
        <p:nvSpPr>
          <p:cNvPr id="7" name="Text 4"/>
          <p:cNvSpPr/>
          <p:nvPr/>
        </p:nvSpPr>
        <p:spPr>
          <a:xfrm>
            <a:off x="1180895" y="1389459"/>
            <a:ext cx="204911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calcola i pesi di attenzione </a:t>
            </a:r>
            <a:endParaRPr lang="en-US" sz="1350" dirty="0"/>
          </a:p>
        </p:txBody>
      </p:sp>
      <p:sp>
        <p:nvSpPr>
          <p:cNvPr id="8" name="Text 5"/>
          <p:cNvSpPr/>
          <p:nvPr/>
        </p:nvSpPr>
        <p:spPr>
          <a:xfrm>
            <a:off x="428625" y="1646634"/>
            <a:ext cx="264023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tra tutte le parole in una sequenza. </a:t>
            </a:r>
            <a:endParaRPr lang="en-US" sz="1350" dirty="0"/>
          </a:p>
        </p:txBody>
      </p:sp>
      <p:sp>
        <p:nvSpPr>
          <p:cNvPr id="9" name="Shape 6"/>
          <p:cNvSpPr/>
          <p:nvPr/>
        </p:nvSpPr>
        <p:spPr>
          <a:xfrm>
            <a:off x="428625" y="2085975"/>
            <a:ext cx="3028950" cy="428625"/>
          </a:xfrm>
          <a:prstGeom prst="rect">
            <a:avLst/>
          </a:prstGeom>
          <a:solidFill>
            <a:srgbClr val="F8F8F8"/>
          </a:solidFill>
          <a:ln/>
        </p:spPr>
        <p:txBody>
          <a:bodyPr/>
          <a:lstStyle/>
          <a:p>
            <a:endParaRPr lang="en-US"/>
          </a:p>
        </p:txBody>
      </p:sp>
      <p:sp>
        <p:nvSpPr>
          <p:cNvPr id="10" name="Shape 7"/>
          <p:cNvSpPr/>
          <p:nvPr/>
        </p:nvSpPr>
        <p:spPr>
          <a:xfrm>
            <a:off x="428625" y="2085975"/>
            <a:ext cx="28575" cy="428625"/>
          </a:xfrm>
          <a:prstGeom prst="rect">
            <a:avLst/>
          </a:prstGeom>
          <a:solidFill>
            <a:srgbClr val="000000"/>
          </a:solidFill>
          <a:ln/>
        </p:spPr>
        <p:txBody>
          <a:bodyPr/>
          <a:lstStyle/>
          <a:p>
            <a:endParaRPr lang="en-US"/>
          </a:p>
        </p:txBody>
      </p:sp>
      <p:sp>
        <p:nvSpPr>
          <p:cNvPr id="11" name="Text 8"/>
          <p:cNvSpPr/>
          <p:nvPr/>
        </p:nvSpPr>
        <p:spPr>
          <a:xfrm>
            <a:off x="535781" y="2202061"/>
            <a:ext cx="2131433" cy="194667"/>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itchFamily="34" charset="0"/>
                <a:ea typeface="Noto Sans" pitchFamily="34" charset="-122"/>
                <a:cs typeface="Noto Sans" pitchFamily="34" charset="-120"/>
              </a:rPr>
              <a:t> Attention(Q, K, V) = softmax(QK</a:t>
            </a:r>
            <a:endParaRPr lang="en-US" sz="1046" dirty="0"/>
          </a:p>
        </p:txBody>
      </p:sp>
      <p:sp>
        <p:nvSpPr>
          <p:cNvPr id="12" name="Text 9"/>
          <p:cNvSpPr/>
          <p:nvPr/>
        </p:nvSpPr>
        <p:spPr>
          <a:xfrm>
            <a:off x="2667214" y="2185988"/>
            <a:ext cx="60331" cy="146447"/>
          </a:xfrm>
          <a:prstGeom prst="rect">
            <a:avLst/>
          </a:prstGeom>
          <a:noFill/>
          <a:ln/>
        </p:spPr>
        <p:txBody>
          <a:bodyPr wrap="none" lIns="0" tIns="0" rIns="0" bIns="0" rtlCol="0" anchor="ctr">
            <a:spAutoFit/>
          </a:bodyPr>
          <a:lstStyle/>
          <a:p>
            <a:pPr marL="0" indent="0">
              <a:buNone/>
            </a:pPr>
            <a:r>
              <a:rPr lang="en-US" sz="785" b="1" dirty="0">
                <a:solidFill>
                  <a:srgbClr val="000000"/>
                </a:solidFill>
                <a:latin typeface="Noto Sans" pitchFamily="34" charset="0"/>
                <a:ea typeface="Noto Sans" pitchFamily="34" charset="-122"/>
                <a:cs typeface="Noto Sans" pitchFamily="34" charset="-120"/>
              </a:rPr>
              <a:t>T</a:t>
            </a:r>
            <a:endParaRPr lang="en-US" sz="785" dirty="0"/>
          </a:p>
        </p:txBody>
      </p:sp>
      <p:sp>
        <p:nvSpPr>
          <p:cNvPr id="13" name="Text 10"/>
          <p:cNvSpPr/>
          <p:nvPr/>
        </p:nvSpPr>
        <p:spPr>
          <a:xfrm>
            <a:off x="2727545" y="2202061"/>
            <a:ext cx="360620" cy="194667"/>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itchFamily="34" charset="0"/>
                <a:ea typeface="Noto Sans" pitchFamily="34" charset="-122"/>
                <a:cs typeface="Noto Sans" pitchFamily="34" charset="-120"/>
              </a:rPr>
              <a:t> / √d</a:t>
            </a:r>
            <a:endParaRPr lang="en-US" sz="1046" dirty="0"/>
          </a:p>
        </p:txBody>
      </p:sp>
      <p:sp>
        <p:nvSpPr>
          <p:cNvPr id="14" name="Text 11"/>
          <p:cNvSpPr/>
          <p:nvPr/>
        </p:nvSpPr>
        <p:spPr>
          <a:xfrm>
            <a:off x="3088165" y="2266355"/>
            <a:ext cx="59913" cy="146447"/>
          </a:xfrm>
          <a:prstGeom prst="rect">
            <a:avLst/>
          </a:prstGeom>
          <a:noFill/>
          <a:ln/>
        </p:spPr>
        <p:txBody>
          <a:bodyPr wrap="none" lIns="0" tIns="0" rIns="0" bIns="0" rtlCol="0" anchor="ctr">
            <a:spAutoFit/>
          </a:bodyPr>
          <a:lstStyle/>
          <a:p>
            <a:pPr marL="0" indent="0">
              <a:buNone/>
            </a:pPr>
            <a:r>
              <a:rPr lang="en-US" sz="785" b="1" dirty="0">
                <a:solidFill>
                  <a:srgbClr val="000000"/>
                </a:solidFill>
                <a:latin typeface="Noto Sans" pitchFamily="34" charset="0"/>
                <a:ea typeface="Noto Sans" pitchFamily="34" charset="-122"/>
                <a:cs typeface="Noto Sans" pitchFamily="34" charset="-120"/>
              </a:rPr>
              <a:t>k</a:t>
            </a:r>
            <a:endParaRPr lang="en-US" sz="785" dirty="0"/>
          </a:p>
        </p:txBody>
      </p:sp>
      <p:sp>
        <p:nvSpPr>
          <p:cNvPr id="15" name="Text 12"/>
          <p:cNvSpPr/>
          <p:nvPr/>
        </p:nvSpPr>
        <p:spPr>
          <a:xfrm>
            <a:off x="3148078" y="2202061"/>
            <a:ext cx="132466" cy="194667"/>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itchFamily="34" charset="0"/>
                <a:ea typeface="Noto Sans" pitchFamily="34" charset="-122"/>
                <a:cs typeface="Noto Sans" pitchFamily="34" charset="-120"/>
              </a:rPr>
              <a:t>)V </a:t>
            </a:r>
            <a:endParaRPr lang="en-US" sz="1046" dirty="0"/>
          </a:p>
        </p:txBody>
      </p:sp>
      <p:sp>
        <p:nvSpPr>
          <p:cNvPr id="16" name="Text 13"/>
          <p:cNvSpPr/>
          <p:nvPr/>
        </p:nvSpPr>
        <p:spPr>
          <a:xfrm>
            <a:off x="428625" y="2761059"/>
            <a:ext cx="44788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Dove: </a:t>
            </a:r>
            <a:endParaRPr lang="en-US" sz="1350" dirty="0"/>
          </a:p>
        </p:txBody>
      </p:sp>
      <p:sp>
        <p:nvSpPr>
          <p:cNvPr id="17" name="Text 14"/>
          <p:cNvSpPr/>
          <p:nvPr/>
        </p:nvSpPr>
        <p:spPr>
          <a:xfrm>
            <a:off x="428625" y="3018234"/>
            <a:ext cx="1703533"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Q = Query (richiesta) </a:t>
            </a:r>
            <a:endParaRPr lang="en-US" sz="1350" dirty="0"/>
          </a:p>
        </p:txBody>
      </p:sp>
      <p:sp>
        <p:nvSpPr>
          <p:cNvPr id="18" name="Text 15"/>
          <p:cNvSpPr/>
          <p:nvPr/>
        </p:nvSpPr>
        <p:spPr>
          <a:xfrm>
            <a:off x="428625" y="3275409"/>
            <a:ext cx="137026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K = Key (chiave) </a:t>
            </a:r>
            <a:endParaRPr lang="en-US" sz="1350" dirty="0"/>
          </a:p>
        </p:txBody>
      </p:sp>
      <p:sp>
        <p:nvSpPr>
          <p:cNvPr id="19" name="Text 16"/>
          <p:cNvSpPr/>
          <p:nvPr/>
        </p:nvSpPr>
        <p:spPr>
          <a:xfrm>
            <a:off x="428625" y="3532584"/>
            <a:ext cx="1471975"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V = Value (valore) </a:t>
            </a:r>
            <a:endParaRPr lang="en-US" sz="1350" dirty="0"/>
          </a:p>
        </p:txBody>
      </p:sp>
      <p:sp>
        <p:nvSpPr>
          <p:cNvPr id="20" name="Text 17"/>
          <p:cNvSpPr/>
          <p:nvPr/>
        </p:nvSpPr>
        <p:spPr>
          <a:xfrm>
            <a:off x="428625" y="3789759"/>
            <a:ext cx="20301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d</a:t>
            </a:r>
            <a:endParaRPr lang="en-US" sz="1350" dirty="0"/>
          </a:p>
        </p:txBody>
      </p:sp>
      <p:sp>
        <p:nvSpPr>
          <p:cNvPr id="21" name="Text 18"/>
          <p:cNvSpPr/>
          <p:nvPr/>
        </p:nvSpPr>
        <p:spPr>
          <a:xfrm>
            <a:off x="631636" y="3861197"/>
            <a:ext cx="64294" cy="142875"/>
          </a:xfrm>
          <a:prstGeom prst="rect">
            <a:avLst/>
          </a:prstGeom>
          <a:noFill/>
          <a:ln/>
        </p:spPr>
        <p:txBody>
          <a:bodyPr wrap="none" lIns="0" tIns="0" rIns="0" bIns="0" rtlCol="0" anchor="ctr">
            <a:spAutoFit/>
          </a:bodyPr>
          <a:lstStyle/>
          <a:p>
            <a:pPr marL="0" indent="0">
              <a:buNone/>
            </a:pPr>
            <a:r>
              <a:rPr lang="en-US" sz="942" b="1" dirty="0">
                <a:solidFill>
                  <a:srgbClr val="4C4C4C"/>
                </a:solidFill>
                <a:latin typeface="SF Pro Display" pitchFamily="34" charset="0"/>
                <a:ea typeface="SF Pro Display" pitchFamily="34" charset="-122"/>
                <a:cs typeface="SF Pro Display" pitchFamily="34" charset="-120"/>
              </a:rPr>
              <a:t>k</a:t>
            </a:r>
            <a:endParaRPr lang="en-US" sz="942" dirty="0"/>
          </a:p>
        </p:txBody>
      </p:sp>
      <p:sp>
        <p:nvSpPr>
          <p:cNvPr id="22" name="Text 19"/>
          <p:cNvSpPr/>
          <p:nvPr/>
        </p:nvSpPr>
        <p:spPr>
          <a:xfrm>
            <a:off x="695930" y="3789759"/>
            <a:ext cx="1968075"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 dimensione delle chiavi </a:t>
            </a:r>
            <a:endParaRPr lang="en-US" sz="1350" dirty="0"/>
          </a:p>
        </p:txBody>
      </p:sp>
      <p:pic>
        <p:nvPicPr>
          <p:cNvPr id="23" name="Image 1" descr="preencoded.png"/>
          <p:cNvPicPr>
            <a:picLocks noChangeAspect="1"/>
          </p:cNvPicPr>
          <p:nvPr/>
        </p:nvPicPr>
        <p:blipFill>
          <a:blip r:embed="rId4"/>
          <a:stretch>
            <a:fillRect/>
          </a:stretch>
        </p:blipFill>
        <p:spPr>
          <a:xfrm>
            <a:off x="4943475" y="1500188"/>
            <a:ext cx="2986088" cy="29146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2769989"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Multi-Head Attention</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32284"/>
            <a:ext cx="132438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Il meccanismo di </a:t>
            </a:r>
            <a:endParaRPr lang="en-US" sz="1350" dirty="0"/>
          </a:p>
        </p:txBody>
      </p:sp>
      <p:sp>
        <p:nvSpPr>
          <p:cNvPr id="5" name="Text 2"/>
          <p:cNvSpPr/>
          <p:nvPr/>
        </p:nvSpPr>
        <p:spPr>
          <a:xfrm>
            <a:off x="1753009" y="1132284"/>
            <a:ext cx="1669796"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Multi-Head Attention</a:t>
            </a:r>
            <a:endParaRPr lang="en-US" sz="1350" dirty="0"/>
          </a:p>
        </p:txBody>
      </p:sp>
      <p:sp>
        <p:nvSpPr>
          <p:cNvPr id="6" name="Text 3"/>
          <p:cNvSpPr/>
          <p:nvPr/>
        </p:nvSpPr>
        <p:spPr>
          <a:xfrm>
            <a:off x="428625" y="1389459"/>
            <a:ext cx="266827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permette al modello di concentrarsi </a:t>
            </a:r>
            <a:endParaRPr lang="en-US" sz="1350" dirty="0"/>
          </a:p>
        </p:txBody>
      </p:sp>
      <p:sp>
        <p:nvSpPr>
          <p:cNvPr id="7" name="Text 4"/>
          <p:cNvSpPr/>
          <p:nvPr/>
        </p:nvSpPr>
        <p:spPr>
          <a:xfrm>
            <a:off x="428625" y="1646634"/>
            <a:ext cx="2820805"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simultaneamente su diverse relazioni </a:t>
            </a:r>
            <a:endParaRPr lang="en-US" sz="1350" dirty="0"/>
          </a:p>
        </p:txBody>
      </p:sp>
      <p:sp>
        <p:nvSpPr>
          <p:cNvPr id="8" name="Text 5"/>
          <p:cNvSpPr/>
          <p:nvPr/>
        </p:nvSpPr>
        <p:spPr>
          <a:xfrm>
            <a:off x="428625" y="1903809"/>
            <a:ext cx="187741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semantiche tra le parole. </a:t>
            </a:r>
            <a:endParaRPr lang="en-US" sz="1350" dirty="0"/>
          </a:p>
        </p:txBody>
      </p:sp>
      <p:sp>
        <p:nvSpPr>
          <p:cNvPr id="9" name="Text 6"/>
          <p:cNvSpPr/>
          <p:nvPr/>
        </p:nvSpPr>
        <p:spPr>
          <a:xfrm>
            <a:off x="428625" y="2375297"/>
            <a:ext cx="40978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Ogni </a:t>
            </a:r>
            <a:endParaRPr lang="en-US" sz="1350" dirty="0"/>
          </a:p>
        </p:txBody>
      </p:sp>
      <p:sp>
        <p:nvSpPr>
          <p:cNvPr id="10" name="Text 7"/>
          <p:cNvSpPr/>
          <p:nvPr/>
        </p:nvSpPr>
        <p:spPr>
          <a:xfrm>
            <a:off x="838414" y="2375297"/>
            <a:ext cx="562821"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"testa"</a:t>
            </a:r>
            <a:endParaRPr lang="en-US" sz="1350" dirty="0"/>
          </a:p>
        </p:txBody>
      </p:sp>
      <p:sp>
        <p:nvSpPr>
          <p:cNvPr id="11" name="Text 8"/>
          <p:cNvSpPr/>
          <p:nvPr/>
        </p:nvSpPr>
        <p:spPr>
          <a:xfrm>
            <a:off x="1401235" y="2375297"/>
            <a:ext cx="193492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apprende un diverso tipo </a:t>
            </a:r>
            <a:endParaRPr lang="en-US" sz="1350" dirty="0"/>
          </a:p>
        </p:txBody>
      </p:sp>
      <p:sp>
        <p:nvSpPr>
          <p:cNvPr id="12" name="Text 9"/>
          <p:cNvSpPr/>
          <p:nvPr/>
        </p:nvSpPr>
        <p:spPr>
          <a:xfrm>
            <a:off x="428625" y="2632472"/>
            <a:ext cx="242047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di relazione, come la sintassi, la </a:t>
            </a:r>
            <a:endParaRPr lang="en-US" sz="1350" dirty="0"/>
          </a:p>
        </p:txBody>
      </p:sp>
      <p:sp>
        <p:nvSpPr>
          <p:cNvPr id="13" name="Text 10"/>
          <p:cNvSpPr/>
          <p:nvPr/>
        </p:nvSpPr>
        <p:spPr>
          <a:xfrm>
            <a:off x="428625" y="2889647"/>
            <a:ext cx="295466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semantica o le dipendenze contestuali. </a:t>
            </a:r>
            <a:endParaRPr lang="en-US" sz="1350" dirty="0"/>
          </a:p>
        </p:txBody>
      </p:sp>
      <p:sp>
        <p:nvSpPr>
          <p:cNvPr id="14" name="Text 11"/>
          <p:cNvSpPr/>
          <p:nvPr/>
        </p:nvSpPr>
        <p:spPr>
          <a:xfrm>
            <a:off x="428625" y="3361134"/>
            <a:ext cx="2668693"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Le rappresentazioni di tutte le teste </a:t>
            </a:r>
            <a:endParaRPr lang="en-US" sz="1350" dirty="0"/>
          </a:p>
        </p:txBody>
      </p:sp>
      <p:sp>
        <p:nvSpPr>
          <p:cNvPr id="15" name="Text 12"/>
          <p:cNvSpPr/>
          <p:nvPr/>
        </p:nvSpPr>
        <p:spPr>
          <a:xfrm>
            <a:off x="428625" y="3618309"/>
            <a:ext cx="981903"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vengono poi </a:t>
            </a:r>
            <a:endParaRPr lang="en-US" sz="1350" dirty="0"/>
          </a:p>
        </p:txBody>
      </p:sp>
      <p:sp>
        <p:nvSpPr>
          <p:cNvPr id="16" name="Text 13"/>
          <p:cNvSpPr/>
          <p:nvPr/>
        </p:nvSpPr>
        <p:spPr>
          <a:xfrm>
            <a:off x="1410528" y="3618309"/>
            <a:ext cx="1972261"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concatenate e proiettate</a:t>
            </a:r>
            <a:endParaRPr lang="en-US" sz="1350" dirty="0"/>
          </a:p>
        </p:txBody>
      </p:sp>
      <p:sp>
        <p:nvSpPr>
          <p:cNvPr id="17" name="Text 14"/>
          <p:cNvSpPr/>
          <p:nvPr/>
        </p:nvSpPr>
        <p:spPr>
          <a:xfrm>
            <a:off x="428625" y="3875484"/>
            <a:ext cx="204375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per produrre l'output finale. </a:t>
            </a:r>
            <a:endParaRPr lang="en-US" sz="1350" dirty="0"/>
          </a:p>
        </p:txBody>
      </p:sp>
      <p:pic>
        <p:nvPicPr>
          <p:cNvPr id="18" name="Image 1" descr="preencoded.png"/>
          <p:cNvPicPr>
            <a:picLocks noChangeAspect="1"/>
          </p:cNvPicPr>
          <p:nvPr/>
        </p:nvPicPr>
        <p:blipFill>
          <a:blip r:embed="rId4"/>
          <a:stretch>
            <a:fillRect/>
          </a:stretch>
        </p:blipFill>
        <p:spPr>
          <a:xfrm>
            <a:off x="4157663" y="1350169"/>
            <a:ext cx="4557713" cy="321468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3874459"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Esempio Pratico di Attenzione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32284"/>
            <a:ext cx="132438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Il meccanismo di </a:t>
            </a:r>
            <a:endParaRPr lang="en-US" sz="1350" dirty="0"/>
          </a:p>
        </p:txBody>
      </p:sp>
      <p:sp>
        <p:nvSpPr>
          <p:cNvPr id="5" name="Text 2"/>
          <p:cNvSpPr/>
          <p:nvPr/>
        </p:nvSpPr>
        <p:spPr>
          <a:xfrm>
            <a:off x="1753009" y="1132284"/>
            <a:ext cx="847790"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attenzione</a:t>
            </a:r>
            <a:endParaRPr lang="en-US" sz="1350" dirty="0"/>
          </a:p>
        </p:txBody>
      </p:sp>
      <p:sp>
        <p:nvSpPr>
          <p:cNvPr id="6" name="Text 3"/>
          <p:cNvSpPr/>
          <p:nvPr/>
        </p:nvSpPr>
        <p:spPr>
          <a:xfrm>
            <a:off x="2600799" y="1132284"/>
            <a:ext cx="72422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permette </a:t>
            </a:r>
            <a:endParaRPr lang="en-US" sz="1350" dirty="0"/>
          </a:p>
        </p:txBody>
      </p:sp>
      <p:sp>
        <p:nvSpPr>
          <p:cNvPr id="7" name="Text 4"/>
          <p:cNvSpPr/>
          <p:nvPr/>
        </p:nvSpPr>
        <p:spPr>
          <a:xfrm>
            <a:off x="428625" y="1389459"/>
            <a:ext cx="246802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al modello di focalizzarsi su parti </a:t>
            </a:r>
            <a:endParaRPr lang="en-US" sz="1350" dirty="0"/>
          </a:p>
        </p:txBody>
      </p:sp>
      <p:sp>
        <p:nvSpPr>
          <p:cNvPr id="8" name="Text 5"/>
          <p:cNvSpPr/>
          <p:nvPr/>
        </p:nvSpPr>
        <p:spPr>
          <a:xfrm>
            <a:off x="428625" y="1646634"/>
            <a:ext cx="2682673"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specifiche dell'input quando genera </a:t>
            </a:r>
            <a:endParaRPr lang="en-US" sz="1350" dirty="0"/>
          </a:p>
        </p:txBody>
      </p:sp>
      <p:sp>
        <p:nvSpPr>
          <p:cNvPr id="9" name="Text 6"/>
          <p:cNvSpPr/>
          <p:nvPr/>
        </p:nvSpPr>
        <p:spPr>
          <a:xfrm>
            <a:off x="428625" y="1903809"/>
            <a:ext cx="207246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ciascuna parola dell'output. </a:t>
            </a:r>
            <a:endParaRPr lang="en-US" sz="1350" dirty="0"/>
          </a:p>
        </p:txBody>
      </p:sp>
      <p:sp>
        <p:nvSpPr>
          <p:cNvPr id="10" name="Text 7"/>
          <p:cNvSpPr/>
          <p:nvPr/>
        </p:nvSpPr>
        <p:spPr>
          <a:xfrm>
            <a:off x="428625" y="2375297"/>
            <a:ext cx="296772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Nell'esempio, possiamo vedere come il </a:t>
            </a:r>
            <a:endParaRPr lang="en-US" sz="1350" dirty="0"/>
          </a:p>
        </p:txBody>
      </p:sp>
      <p:sp>
        <p:nvSpPr>
          <p:cNvPr id="11" name="Text 8"/>
          <p:cNvSpPr/>
          <p:nvPr/>
        </p:nvSpPr>
        <p:spPr>
          <a:xfrm>
            <a:off x="428625" y="2632472"/>
            <a:ext cx="64804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modello </a:t>
            </a:r>
            <a:endParaRPr lang="en-US" sz="1350" dirty="0"/>
          </a:p>
        </p:txBody>
      </p:sp>
      <p:sp>
        <p:nvSpPr>
          <p:cNvPr id="12" name="Text 9"/>
          <p:cNvSpPr/>
          <p:nvPr/>
        </p:nvSpPr>
        <p:spPr>
          <a:xfrm>
            <a:off x="1076669" y="2632472"/>
            <a:ext cx="1677330"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assegna pesi diversi</a:t>
            </a:r>
            <a:endParaRPr lang="en-US" sz="1350" dirty="0"/>
          </a:p>
        </p:txBody>
      </p:sp>
      <p:sp>
        <p:nvSpPr>
          <p:cNvPr id="13" name="Text 10"/>
          <p:cNvSpPr/>
          <p:nvPr/>
        </p:nvSpPr>
        <p:spPr>
          <a:xfrm>
            <a:off x="2753999" y="2632472"/>
            <a:ext cx="31452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alle </a:t>
            </a:r>
            <a:endParaRPr lang="en-US" sz="1350" dirty="0"/>
          </a:p>
        </p:txBody>
      </p:sp>
      <p:sp>
        <p:nvSpPr>
          <p:cNvPr id="14" name="Text 11"/>
          <p:cNvSpPr/>
          <p:nvPr/>
        </p:nvSpPr>
        <p:spPr>
          <a:xfrm>
            <a:off x="428625" y="2889647"/>
            <a:ext cx="3002635"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parole di input quando genera ciascuna </a:t>
            </a:r>
            <a:endParaRPr lang="en-US" sz="1350" dirty="0"/>
          </a:p>
        </p:txBody>
      </p:sp>
      <p:sp>
        <p:nvSpPr>
          <p:cNvPr id="15" name="Text 12"/>
          <p:cNvSpPr/>
          <p:nvPr/>
        </p:nvSpPr>
        <p:spPr>
          <a:xfrm>
            <a:off x="428625" y="3146822"/>
            <a:ext cx="1229618"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parola di output. </a:t>
            </a:r>
            <a:endParaRPr lang="en-US" sz="1350" dirty="0"/>
          </a:p>
        </p:txBody>
      </p:sp>
      <p:sp>
        <p:nvSpPr>
          <p:cNvPr id="16" name="Shape 13"/>
          <p:cNvSpPr/>
          <p:nvPr/>
        </p:nvSpPr>
        <p:spPr>
          <a:xfrm>
            <a:off x="428625" y="3586163"/>
            <a:ext cx="3028950" cy="1071563"/>
          </a:xfrm>
          <a:prstGeom prst="rect">
            <a:avLst/>
          </a:prstGeom>
          <a:solidFill>
            <a:srgbClr val="F8F8F8"/>
          </a:solidFill>
          <a:ln/>
        </p:spPr>
        <p:txBody>
          <a:bodyPr/>
          <a:lstStyle/>
          <a:p>
            <a:endParaRPr lang="en-US"/>
          </a:p>
        </p:txBody>
      </p:sp>
      <p:sp>
        <p:nvSpPr>
          <p:cNvPr id="17" name="Shape 14"/>
          <p:cNvSpPr/>
          <p:nvPr/>
        </p:nvSpPr>
        <p:spPr>
          <a:xfrm>
            <a:off x="428625" y="3586163"/>
            <a:ext cx="28575" cy="1071563"/>
          </a:xfrm>
          <a:prstGeom prst="rect">
            <a:avLst/>
          </a:prstGeom>
          <a:solidFill>
            <a:srgbClr val="000000"/>
          </a:solidFill>
          <a:ln/>
        </p:spPr>
        <p:txBody>
          <a:bodyPr/>
          <a:lstStyle/>
          <a:p>
            <a:endParaRPr lang="en-US"/>
          </a:p>
        </p:txBody>
      </p:sp>
      <p:sp>
        <p:nvSpPr>
          <p:cNvPr id="18" name="Text 15"/>
          <p:cNvSpPr/>
          <p:nvPr/>
        </p:nvSpPr>
        <p:spPr>
          <a:xfrm>
            <a:off x="535781" y="3693319"/>
            <a:ext cx="2814638" cy="428625"/>
          </a:xfrm>
          <a:prstGeom prst="rect">
            <a:avLst/>
          </a:prstGeom>
          <a:noFill/>
          <a:ln/>
        </p:spPr>
        <p:txBody>
          <a:bodyPr wrap="squar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Nella frase: "The animal didn't cross the street because it was too tired"</a:t>
            </a:r>
            <a:endParaRPr lang="en-US" sz="1046" dirty="0"/>
          </a:p>
        </p:txBody>
      </p:sp>
      <p:sp>
        <p:nvSpPr>
          <p:cNvPr id="19" name="Text 16"/>
          <p:cNvSpPr/>
          <p:nvPr/>
        </p:nvSpPr>
        <p:spPr>
          <a:xfrm>
            <a:off x="535781" y="4121944"/>
            <a:ext cx="2814638" cy="428625"/>
          </a:xfrm>
          <a:prstGeom prst="rect">
            <a:avLst/>
          </a:prstGeom>
          <a:noFill/>
          <a:ln/>
        </p:spPr>
        <p:txBody>
          <a:bodyPr wrap="squar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Il modello collega correttamente "it" ad "animal" e non a "street".</a:t>
            </a:r>
            <a:endParaRPr lang="en-US" sz="1046" dirty="0"/>
          </a:p>
        </p:txBody>
      </p:sp>
      <p:pic>
        <p:nvPicPr>
          <p:cNvPr id="20" name="Image 1" descr="preencoded.png"/>
          <p:cNvPicPr>
            <a:picLocks noChangeAspect="1"/>
          </p:cNvPicPr>
          <p:nvPr/>
        </p:nvPicPr>
        <p:blipFill>
          <a:blip r:embed="rId4"/>
          <a:stretch>
            <a:fillRect/>
          </a:stretch>
        </p:blipFill>
        <p:spPr>
          <a:xfrm>
            <a:off x="4609700" y="1210866"/>
            <a:ext cx="3653637" cy="3214688"/>
          </a:xfrm>
          <a:prstGeom prst="rect">
            <a:avLst/>
          </a:prstGeom>
        </p:spPr>
      </p:pic>
      <p:sp>
        <p:nvSpPr>
          <p:cNvPr id="21" name="Text 17"/>
          <p:cNvSpPr/>
          <p:nvPr/>
        </p:nvSpPr>
        <p:spPr>
          <a:xfrm>
            <a:off x="4920704" y="4532709"/>
            <a:ext cx="3031601" cy="171450"/>
          </a:xfrm>
          <a:prstGeom prst="rect">
            <a:avLst/>
          </a:prstGeom>
          <a:noFill/>
          <a:ln/>
        </p:spPr>
        <p:txBody>
          <a:bodyPr wrap="none" lIns="0" tIns="0" rIns="0" bIns="0" rtlCol="0" anchor="ctr">
            <a:spAutoFit/>
          </a:bodyPr>
          <a:lstStyle/>
          <a:p>
            <a:pPr marL="0" indent="0" algn="ctr">
              <a:buNone/>
            </a:pPr>
            <a:r>
              <a:rPr lang="en-US" sz="837" i="1" dirty="0">
                <a:solidFill>
                  <a:srgbClr val="4C4C4C"/>
                </a:solidFill>
                <a:latin typeface="Noto Sans" pitchFamily="34" charset="0"/>
                <a:ea typeface="Noto Sans" pitchFamily="34" charset="-122"/>
                <a:cs typeface="Noto Sans" pitchFamily="34" charset="-120"/>
              </a:rPr>
              <a:t>Visualizzazione dei pesi di attenzione tra parole in una frase</a:t>
            </a:r>
            <a:endParaRPr lang="en-US" sz="837"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5035033"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Vantaggi dei Meccanismi di Attenzione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32284"/>
            <a:ext cx="2819800"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Gestione delle dipendenze a lungo </a:t>
            </a:r>
            <a:endParaRPr lang="en-US" sz="1350" dirty="0"/>
          </a:p>
        </p:txBody>
      </p:sp>
      <p:sp>
        <p:nvSpPr>
          <p:cNvPr id="5" name="Text 2"/>
          <p:cNvSpPr/>
          <p:nvPr/>
        </p:nvSpPr>
        <p:spPr>
          <a:xfrm>
            <a:off x="428625" y="1389459"/>
            <a:ext cx="676424"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termine:</a:t>
            </a:r>
            <a:endParaRPr lang="en-US" sz="1350" dirty="0"/>
          </a:p>
        </p:txBody>
      </p:sp>
      <p:sp>
        <p:nvSpPr>
          <p:cNvPr id="6" name="Text 3"/>
          <p:cNvSpPr/>
          <p:nvPr/>
        </p:nvSpPr>
        <p:spPr>
          <a:xfrm>
            <a:off x="1105049" y="1389459"/>
            <a:ext cx="2067948"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Cattura relazioni tra parole </a:t>
            </a:r>
            <a:endParaRPr lang="en-US" sz="1350" dirty="0"/>
          </a:p>
        </p:txBody>
      </p:sp>
      <p:sp>
        <p:nvSpPr>
          <p:cNvPr id="7" name="Text 4"/>
          <p:cNvSpPr/>
          <p:nvPr/>
        </p:nvSpPr>
        <p:spPr>
          <a:xfrm>
            <a:off x="428625" y="1646634"/>
            <a:ext cx="224944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distanti nella sequenza senza </a:t>
            </a:r>
            <a:endParaRPr lang="en-US" sz="1350" dirty="0"/>
          </a:p>
        </p:txBody>
      </p:sp>
      <p:sp>
        <p:nvSpPr>
          <p:cNvPr id="8" name="Text 5"/>
          <p:cNvSpPr/>
          <p:nvPr/>
        </p:nvSpPr>
        <p:spPr>
          <a:xfrm>
            <a:off x="428625" y="1903809"/>
            <a:ext cx="201135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degradazione del segnale. </a:t>
            </a:r>
            <a:endParaRPr lang="en-US" sz="1350" dirty="0"/>
          </a:p>
        </p:txBody>
      </p:sp>
      <p:sp>
        <p:nvSpPr>
          <p:cNvPr id="9" name="Text 6"/>
          <p:cNvSpPr/>
          <p:nvPr/>
        </p:nvSpPr>
        <p:spPr>
          <a:xfrm>
            <a:off x="428625" y="2375297"/>
            <a:ext cx="1247952"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Interpretabilità:</a:t>
            </a:r>
            <a:endParaRPr lang="en-US" sz="1350" dirty="0"/>
          </a:p>
        </p:txBody>
      </p:sp>
      <p:sp>
        <p:nvSpPr>
          <p:cNvPr id="10" name="Text 7"/>
          <p:cNvSpPr/>
          <p:nvPr/>
        </p:nvSpPr>
        <p:spPr>
          <a:xfrm>
            <a:off x="1676577" y="2375297"/>
            <a:ext cx="1477333"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I pesi di attenzione </a:t>
            </a:r>
            <a:endParaRPr lang="en-US" sz="1350" dirty="0"/>
          </a:p>
        </p:txBody>
      </p:sp>
      <p:sp>
        <p:nvSpPr>
          <p:cNvPr id="11" name="Text 8"/>
          <p:cNvSpPr/>
          <p:nvPr/>
        </p:nvSpPr>
        <p:spPr>
          <a:xfrm>
            <a:off x="428625" y="2632472"/>
            <a:ext cx="238246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possono essere visualizzati per </a:t>
            </a:r>
            <a:endParaRPr lang="en-US" sz="1350" dirty="0"/>
          </a:p>
        </p:txBody>
      </p:sp>
      <p:sp>
        <p:nvSpPr>
          <p:cNvPr id="12" name="Text 9"/>
          <p:cNvSpPr/>
          <p:nvPr/>
        </p:nvSpPr>
        <p:spPr>
          <a:xfrm>
            <a:off x="428625" y="2889647"/>
            <a:ext cx="2520265"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comprendere quali parti dell'input </a:t>
            </a:r>
            <a:endParaRPr lang="en-US" sz="1350" dirty="0"/>
          </a:p>
        </p:txBody>
      </p:sp>
      <p:sp>
        <p:nvSpPr>
          <p:cNvPr id="13" name="Text 10"/>
          <p:cNvSpPr/>
          <p:nvPr/>
        </p:nvSpPr>
        <p:spPr>
          <a:xfrm>
            <a:off x="428625" y="3146822"/>
            <a:ext cx="1519777"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influenzano l'output. </a:t>
            </a:r>
            <a:endParaRPr lang="en-US" sz="1350" dirty="0"/>
          </a:p>
        </p:txBody>
      </p:sp>
      <p:sp>
        <p:nvSpPr>
          <p:cNvPr id="14" name="Text 11"/>
          <p:cNvSpPr/>
          <p:nvPr/>
        </p:nvSpPr>
        <p:spPr>
          <a:xfrm>
            <a:off x="428625" y="3618309"/>
            <a:ext cx="1943630"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Flessibilità contestuale:</a:t>
            </a:r>
            <a:endParaRPr lang="en-US" sz="1350" dirty="0"/>
          </a:p>
        </p:txBody>
      </p:sp>
      <p:sp>
        <p:nvSpPr>
          <p:cNvPr id="15" name="Text 12"/>
          <p:cNvSpPr/>
          <p:nvPr/>
        </p:nvSpPr>
        <p:spPr>
          <a:xfrm>
            <a:off x="2372255" y="3618309"/>
            <a:ext cx="53385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Adatta </a:t>
            </a:r>
            <a:endParaRPr lang="en-US" sz="1350" dirty="0"/>
          </a:p>
        </p:txBody>
      </p:sp>
      <p:sp>
        <p:nvSpPr>
          <p:cNvPr id="16" name="Text 13"/>
          <p:cNvSpPr/>
          <p:nvPr/>
        </p:nvSpPr>
        <p:spPr>
          <a:xfrm>
            <a:off x="428625" y="3875484"/>
            <a:ext cx="253910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dinamicamente l'importanza delle </a:t>
            </a:r>
            <a:endParaRPr lang="en-US" sz="1350" dirty="0"/>
          </a:p>
        </p:txBody>
      </p:sp>
      <p:sp>
        <p:nvSpPr>
          <p:cNvPr id="17" name="Text 14"/>
          <p:cNvSpPr/>
          <p:nvPr/>
        </p:nvSpPr>
        <p:spPr>
          <a:xfrm>
            <a:off x="428625" y="4132659"/>
            <a:ext cx="266860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parole in base al contesto specifico </a:t>
            </a:r>
            <a:endParaRPr lang="en-US" sz="1350" dirty="0"/>
          </a:p>
        </p:txBody>
      </p:sp>
      <p:sp>
        <p:nvSpPr>
          <p:cNvPr id="18" name="Text 15"/>
          <p:cNvSpPr/>
          <p:nvPr/>
        </p:nvSpPr>
        <p:spPr>
          <a:xfrm>
            <a:off x="428625" y="4389834"/>
            <a:ext cx="838665"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della frase. </a:t>
            </a:r>
            <a:endParaRPr lang="en-US" sz="1350" dirty="0"/>
          </a:p>
        </p:txBody>
      </p:sp>
      <p:pic>
        <p:nvPicPr>
          <p:cNvPr id="19" name="Image 1" descr="preencoded.png"/>
          <p:cNvPicPr>
            <a:picLocks noChangeAspect="1"/>
          </p:cNvPicPr>
          <p:nvPr/>
        </p:nvPicPr>
        <p:blipFill>
          <a:blip r:embed="rId4"/>
          <a:stretch>
            <a:fillRect/>
          </a:stretch>
        </p:blipFill>
        <p:spPr>
          <a:xfrm>
            <a:off x="4157663" y="1350169"/>
            <a:ext cx="4557713" cy="321468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5193729"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Generazione</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del testo: Decoding Greedy</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602589"/>
            <a:ext cx="209994"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Il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2"/>
          <p:cNvSpPr/>
          <p:nvPr/>
        </p:nvSpPr>
        <p:spPr>
          <a:xfrm>
            <a:off x="652857" y="1602589"/>
            <a:ext cx="1473160"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Decoding Greedy</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3"/>
          <p:cNvSpPr/>
          <p:nvPr/>
        </p:nvSpPr>
        <p:spPr>
          <a:xfrm>
            <a:off x="2207957" y="1602589"/>
            <a:ext cx="143468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è la strategia di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 4"/>
          <p:cNvSpPr/>
          <p:nvPr/>
        </p:nvSpPr>
        <p:spPr>
          <a:xfrm>
            <a:off x="428625" y="1859764"/>
            <a:ext cx="3579506"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generazione più semplice: ad ogni passo,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8" name="Text 5"/>
          <p:cNvSpPr/>
          <p:nvPr/>
        </p:nvSpPr>
        <p:spPr>
          <a:xfrm>
            <a:off x="428625" y="2116939"/>
            <a:ext cx="211275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seleziona il token con la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 6"/>
          <p:cNvSpPr/>
          <p:nvPr/>
        </p:nvSpPr>
        <p:spPr>
          <a:xfrm>
            <a:off x="2581648" y="2115049"/>
            <a:ext cx="1657505"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probabilità più alta</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0" name="Text 7"/>
          <p:cNvSpPr/>
          <p:nvPr/>
        </p:nvSpPr>
        <p:spPr>
          <a:xfrm>
            <a:off x="3820790" y="2116939"/>
            <a:ext cx="9457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8"/>
          <p:cNvSpPr/>
          <p:nvPr/>
        </p:nvSpPr>
        <p:spPr>
          <a:xfrm>
            <a:off x="428625" y="2588426"/>
            <a:ext cx="175368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Questo approccio è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Text 9"/>
          <p:cNvSpPr/>
          <p:nvPr/>
        </p:nvSpPr>
        <p:spPr>
          <a:xfrm>
            <a:off x="2181122" y="2578562"/>
            <a:ext cx="1269578"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deterministico</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3" name="Text 10"/>
          <p:cNvSpPr/>
          <p:nvPr/>
        </p:nvSpPr>
        <p:spPr>
          <a:xfrm>
            <a:off x="3484556" y="2588426"/>
            <a:ext cx="746999"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dato lo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4" name="Text 11"/>
          <p:cNvSpPr/>
          <p:nvPr/>
        </p:nvSpPr>
        <p:spPr>
          <a:xfrm>
            <a:off x="428625" y="2845601"/>
            <a:ext cx="3462486"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stesso input, produrrà sempre lo stesso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5" name="Text 12"/>
          <p:cNvSpPr/>
          <p:nvPr/>
        </p:nvSpPr>
        <p:spPr>
          <a:xfrm>
            <a:off x="428625" y="3102776"/>
            <a:ext cx="689291"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output.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6" name="Text 13"/>
          <p:cNvSpPr/>
          <p:nvPr/>
        </p:nvSpPr>
        <p:spPr>
          <a:xfrm>
            <a:off x="428625" y="3719111"/>
            <a:ext cx="650819" cy="160941"/>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anose="020B0502040504020204" pitchFamily="34" charset="0"/>
                <a:ea typeface="Noto Sans" panose="020B0502040504020204" pitchFamily="34" charset="0"/>
                <a:cs typeface="Noto Sans" panose="020B0502040504020204" pitchFamily="34" charset="0"/>
              </a:rPr>
              <a:t>Vantaggi:</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17" name="Text 14"/>
          <p:cNvSpPr/>
          <p:nvPr/>
        </p:nvSpPr>
        <p:spPr>
          <a:xfrm>
            <a:off x="1112304" y="3719111"/>
            <a:ext cx="2191306" cy="160941"/>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 Veloce, semplice da implementare</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18" name="Text 15"/>
          <p:cNvSpPr/>
          <p:nvPr/>
        </p:nvSpPr>
        <p:spPr>
          <a:xfrm>
            <a:off x="428625" y="3933424"/>
            <a:ext cx="714939" cy="160941"/>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anose="020B0502040504020204" pitchFamily="34" charset="0"/>
                <a:ea typeface="Noto Sans" panose="020B0502040504020204" pitchFamily="34" charset="0"/>
                <a:cs typeface="Noto Sans" panose="020B0502040504020204" pitchFamily="34" charset="0"/>
              </a:rPr>
              <a:t>Svantaggi:</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19" name="Text 16"/>
          <p:cNvSpPr/>
          <p:nvPr/>
        </p:nvSpPr>
        <p:spPr>
          <a:xfrm>
            <a:off x="1182291" y="3933424"/>
            <a:ext cx="2156039" cy="160941"/>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 Tende a generare testi ripetitivi e </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20" name="Text 17"/>
          <p:cNvSpPr/>
          <p:nvPr/>
        </p:nvSpPr>
        <p:spPr>
          <a:xfrm>
            <a:off x="428625" y="4147736"/>
            <a:ext cx="695703" cy="160941"/>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prevedibili </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pic>
        <p:nvPicPr>
          <p:cNvPr id="21" name="Image 1" descr="preencoded.png"/>
          <p:cNvPicPr>
            <a:picLocks noChangeAspect="1"/>
          </p:cNvPicPr>
          <p:nvPr/>
        </p:nvPicPr>
        <p:blipFill>
          <a:blip r:embed="rId4"/>
          <a:stretch>
            <a:fillRect/>
          </a:stretch>
        </p:blipFill>
        <p:spPr>
          <a:xfrm>
            <a:off x="4572000" y="1437094"/>
            <a:ext cx="4143347" cy="2762231"/>
          </a:xfrm>
          <a:prstGeom prst="rect">
            <a:avLst/>
          </a:prstGeom>
        </p:spPr>
      </p:pic>
      <p:sp>
        <p:nvSpPr>
          <p:cNvPr id="22" name="Text 18"/>
          <p:cNvSpPr/>
          <p:nvPr/>
        </p:nvSpPr>
        <p:spPr>
          <a:xfrm>
            <a:off x="5073546" y="4327797"/>
            <a:ext cx="3140283" cy="128818"/>
          </a:xfrm>
          <a:prstGeom prst="rect">
            <a:avLst/>
          </a:prstGeom>
          <a:noFill/>
          <a:ln/>
        </p:spPr>
        <p:txBody>
          <a:bodyPr wrap="none" lIns="0" tIns="0" rIns="0" bIns="0" rtlCol="0" anchor="ctr">
            <a:spAutoFit/>
          </a:bodyPr>
          <a:lstStyle/>
          <a:p>
            <a:pPr marL="0" indent="0" algn="ctr">
              <a:buNone/>
            </a:pPr>
            <a:r>
              <a:rPr lang="en-US" sz="837" i="1" dirty="0">
                <a:solidFill>
                  <a:srgbClr val="4C4C4C"/>
                </a:solidFill>
                <a:latin typeface="Noto Sans" panose="020B0502040504020204" pitchFamily="34" charset="0"/>
                <a:ea typeface="Noto Sans" panose="020B0502040504020204" pitchFamily="34" charset="0"/>
                <a:cs typeface="Noto Sans" panose="020B0502040504020204" pitchFamily="34" charset="0"/>
              </a:rPr>
              <a:t>Ad ogni passo viene selezionato il token con la probabilità più alta</a:t>
            </a:r>
            <a:endParaRPr lang="en-US" sz="837" dirty="0">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Perché Studiare gli LLM</a:t>
            </a:r>
            <a:endParaRPr lang="en-US" sz="2025" dirty="0"/>
          </a:p>
        </p:txBody>
      </p:sp>
      <p:sp>
        <p:nvSpPr>
          <p:cNvPr id="4" name="Text 1"/>
          <p:cNvSpPr/>
          <p:nvPr/>
        </p:nvSpPr>
        <p:spPr>
          <a:xfrm>
            <a:off x="428625" y="1275159"/>
            <a:ext cx="2125377"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Gli LLM rappresentano una </a:t>
            </a:r>
            <a:endParaRPr lang="en-US" sz="1350" dirty="0"/>
          </a:p>
        </p:txBody>
      </p:sp>
      <p:sp>
        <p:nvSpPr>
          <p:cNvPr id="5" name="Text 2"/>
          <p:cNvSpPr/>
          <p:nvPr/>
        </p:nvSpPr>
        <p:spPr>
          <a:xfrm>
            <a:off x="2554002" y="1275159"/>
            <a:ext cx="1200317"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rivoluzione nel </a:t>
            </a:r>
            <a:endParaRPr lang="en-US" sz="1350" dirty="0"/>
          </a:p>
        </p:txBody>
      </p:sp>
      <p:sp>
        <p:nvSpPr>
          <p:cNvPr id="6" name="Text 3"/>
          <p:cNvSpPr/>
          <p:nvPr/>
        </p:nvSpPr>
        <p:spPr>
          <a:xfrm>
            <a:off x="428625" y="1532334"/>
            <a:ext cx="2670451"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campo dell'intelligenza artificiale</a:t>
            </a:r>
            <a:endParaRPr lang="en-US" sz="1350" dirty="0"/>
          </a:p>
        </p:txBody>
      </p:sp>
      <p:sp>
        <p:nvSpPr>
          <p:cNvPr id="7" name="Text 4"/>
          <p:cNvSpPr/>
          <p:nvPr/>
        </p:nvSpPr>
        <p:spPr>
          <a:xfrm>
            <a:off x="3099076" y="1532334"/>
            <a:ext cx="371698"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con </a:t>
            </a:r>
            <a:endParaRPr lang="en-US" sz="1350" dirty="0"/>
          </a:p>
        </p:txBody>
      </p:sp>
      <p:sp>
        <p:nvSpPr>
          <p:cNvPr id="8" name="Text 5"/>
          <p:cNvSpPr/>
          <p:nvPr/>
        </p:nvSpPr>
        <p:spPr>
          <a:xfrm>
            <a:off x="428625" y="1789509"/>
            <a:ext cx="323059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applicazioni che trasformano il modo in cui </a:t>
            </a:r>
            <a:endParaRPr lang="en-US" sz="1350" dirty="0"/>
          </a:p>
        </p:txBody>
      </p:sp>
      <p:sp>
        <p:nvSpPr>
          <p:cNvPr id="9" name="Text 6"/>
          <p:cNvSpPr/>
          <p:nvPr/>
        </p:nvSpPr>
        <p:spPr>
          <a:xfrm>
            <a:off x="428625" y="2046684"/>
            <a:ext cx="2277907"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interagiamo con la tecnologia. </a:t>
            </a:r>
            <a:endParaRPr lang="en-US" sz="1350" dirty="0"/>
          </a:p>
        </p:txBody>
      </p:sp>
      <p:sp>
        <p:nvSpPr>
          <p:cNvPr id="10" name="Text 7"/>
          <p:cNvSpPr/>
          <p:nvPr/>
        </p:nvSpPr>
        <p:spPr>
          <a:xfrm>
            <a:off x="428625" y="2557463"/>
            <a:ext cx="3443288" cy="1028700"/>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La comprensione della loro architettura è fondamentale per sviluppare soluzioni innovative e affrontare le sfide etiche emergenti. </a:t>
            </a:r>
            <a:endParaRPr lang="en-US" sz="1350" dirty="0"/>
          </a:p>
        </p:txBody>
      </p:sp>
      <p:pic>
        <p:nvPicPr>
          <p:cNvPr id="11" name="Image 1" descr="preencoded.png"/>
          <p:cNvPicPr>
            <a:picLocks noChangeAspect="1"/>
          </p:cNvPicPr>
          <p:nvPr/>
        </p:nvPicPr>
        <p:blipFill>
          <a:blip r:embed="rId4"/>
          <a:stretch>
            <a:fillRect/>
          </a:stretch>
        </p:blipFill>
        <p:spPr>
          <a:xfrm>
            <a:off x="4857750" y="1243013"/>
            <a:ext cx="3571875" cy="2857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4735271"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Generazione</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del testo: </a:t>
            </a: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Ricerca</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Beam</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23957"/>
            <a:ext cx="291747"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La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2"/>
          <p:cNvSpPr/>
          <p:nvPr/>
        </p:nvSpPr>
        <p:spPr>
          <a:xfrm>
            <a:off x="800522" y="1123957"/>
            <a:ext cx="1170192"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Ricerca Beam</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3"/>
          <p:cNvSpPr/>
          <p:nvPr/>
        </p:nvSpPr>
        <p:spPr>
          <a:xfrm>
            <a:off x="2050864" y="1123957"/>
            <a:ext cx="160941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è una strategia di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 4"/>
          <p:cNvSpPr/>
          <p:nvPr/>
        </p:nvSpPr>
        <p:spPr>
          <a:xfrm>
            <a:off x="428625" y="1381132"/>
            <a:ext cx="324447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decodifica che esplora più percorsi di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8" name="Text 5"/>
          <p:cNvSpPr/>
          <p:nvPr/>
        </p:nvSpPr>
        <p:spPr>
          <a:xfrm>
            <a:off x="428625" y="1638307"/>
            <a:ext cx="2752357"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generazione simultaneamente,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 6"/>
          <p:cNvSpPr/>
          <p:nvPr/>
        </p:nvSpPr>
        <p:spPr>
          <a:xfrm>
            <a:off x="428625" y="1895482"/>
            <a:ext cx="1357744"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mantenendo le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0" name="Text 7"/>
          <p:cNvSpPr/>
          <p:nvPr/>
        </p:nvSpPr>
        <p:spPr>
          <a:xfrm>
            <a:off x="1797854" y="1903040"/>
            <a:ext cx="107402"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k</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8"/>
          <p:cNvSpPr/>
          <p:nvPr/>
        </p:nvSpPr>
        <p:spPr>
          <a:xfrm>
            <a:off x="1943100" y="1895482"/>
            <a:ext cx="122629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sequenze più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Text 9"/>
          <p:cNvSpPr/>
          <p:nvPr/>
        </p:nvSpPr>
        <p:spPr>
          <a:xfrm>
            <a:off x="428625" y="2152657"/>
            <a:ext cx="209512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probabili ad ogni passo.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3" name="Text 10"/>
          <p:cNvSpPr/>
          <p:nvPr/>
        </p:nvSpPr>
        <p:spPr>
          <a:xfrm>
            <a:off x="428625" y="2570589"/>
            <a:ext cx="3028950" cy="830997"/>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Rappresenta un compromesso tra la ricerca esaustiva (troppo costosa) e il decoding greedy (troppo limitato).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4" name="Text 11"/>
          <p:cNvSpPr/>
          <p:nvPr/>
        </p:nvSpPr>
        <p:spPr>
          <a:xfrm>
            <a:off x="428625" y="3639534"/>
            <a:ext cx="3028950" cy="321883"/>
          </a:xfrm>
          <a:prstGeom prst="rect">
            <a:avLst/>
          </a:prstGeom>
          <a:noFill/>
          <a:ln/>
        </p:spPr>
        <p:txBody>
          <a:bodyPr wrap="square" lIns="170053"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 Trade-off tra accuratezza e velocità: valori tipici di k sono 4-10 </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15" name="Text 12"/>
          <p:cNvSpPr/>
          <p:nvPr/>
        </p:nvSpPr>
        <p:spPr>
          <a:xfrm>
            <a:off x="428625" y="4211034"/>
            <a:ext cx="3028950" cy="321883"/>
          </a:xfrm>
          <a:prstGeom prst="rect">
            <a:avLst/>
          </a:prstGeom>
          <a:noFill/>
          <a:ln/>
        </p:spPr>
        <p:txBody>
          <a:bodyPr wrap="square" lIns="170053"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 Produce testi più coerenti ma potenzialmente meno creativi </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pic>
        <p:nvPicPr>
          <p:cNvPr id="16" name="Image 1" descr="preencoded.png"/>
          <p:cNvPicPr>
            <a:picLocks noChangeAspect="1"/>
          </p:cNvPicPr>
          <p:nvPr/>
        </p:nvPicPr>
        <p:blipFill>
          <a:blip r:embed="rId4"/>
          <a:stretch>
            <a:fillRect/>
          </a:stretch>
        </p:blipFill>
        <p:spPr>
          <a:xfrm>
            <a:off x="4471988" y="2041382"/>
            <a:ext cx="3929035" cy="1553654"/>
          </a:xfrm>
          <a:prstGeom prst="rect">
            <a:avLst/>
          </a:prstGeom>
        </p:spPr>
      </p:pic>
      <p:sp>
        <p:nvSpPr>
          <p:cNvPr id="17" name="Text 13"/>
          <p:cNvSpPr/>
          <p:nvPr/>
        </p:nvSpPr>
        <p:spPr>
          <a:xfrm>
            <a:off x="5191772" y="3723509"/>
            <a:ext cx="2489464" cy="128818"/>
          </a:xfrm>
          <a:prstGeom prst="rect">
            <a:avLst/>
          </a:prstGeom>
          <a:noFill/>
          <a:ln/>
        </p:spPr>
        <p:txBody>
          <a:bodyPr wrap="none" lIns="0" tIns="0" rIns="0" bIns="0" rtlCol="0" anchor="ctr">
            <a:spAutoFit/>
          </a:bodyPr>
          <a:lstStyle/>
          <a:p>
            <a:pPr marL="0" indent="0" algn="ctr">
              <a:buNone/>
            </a:pPr>
            <a:r>
              <a:rPr lang="en-US" sz="837" i="1" dirty="0">
                <a:solidFill>
                  <a:srgbClr val="4C4C4C"/>
                </a:solidFill>
                <a:latin typeface="Noto Sans" panose="020B0502040504020204" pitchFamily="34" charset="0"/>
                <a:ea typeface="Noto Sans" panose="020B0502040504020204" pitchFamily="34" charset="0"/>
                <a:cs typeface="Noto Sans" panose="020B0502040504020204" pitchFamily="34" charset="0"/>
              </a:rPr>
              <a:t>Esplorazione di percorsi multipli con beam width = 3</a:t>
            </a:r>
            <a:endParaRPr lang="en-US" sz="837" dirty="0">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5137"/>
            <a:ext cx="9144000" cy="5243513"/>
          </a:xfrm>
          <a:prstGeom prst="rect">
            <a:avLst/>
          </a:prstGeom>
        </p:spPr>
      </p:pic>
      <p:sp>
        <p:nvSpPr>
          <p:cNvPr id="3" name="Text 0"/>
          <p:cNvSpPr/>
          <p:nvPr/>
        </p:nvSpPr>
        <p:spPr>
          <a:xfrm>
            <a:off x="428625" y="465694"/>
            <a:ext cx="6327053"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Generazione</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del testo: Sampling Top-k e Nucleus</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24851"/>
            <a:ext cx="1338508"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Top-k Sampling</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2"/>
          <p:cNvSpPr/>
          <p:nvPr/>
        </p:nvSpPr>
        <p:spPr>
          <a:xfrm>
            <a:off x="380104" y="1452570"/>
            <a:ext cx="958596"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Seleziona 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3"/>
          <p:cNvSpPr/>
          <p:nvPr/>
        </p:nvSpPr>
        <p:spPr>
          <a:xfrm>
            <a:off x="1338700" y="1452570"/>
            <a:ext cx="1800173"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k token più probabili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 4"/>
          <p:cNvSpPr/>
          <p:nvPr/>
        </p:nvSpPr>
        <p:spPr>
          <a:xfrm>
            <a:off x="3119558" y="1452570"/>
            <a:ext cx="192360"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8" name="Text 5"/>
          <p:cNvSpPr/>
          <p:nvPr/>
        </p:nvSpPr>
        <p:spPr>
          <a:xfrm>
            <a:off x="428625" y="1709745"/>
            <a:ext cx="3090590"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ridistribuisce la probabilità solo tra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 6"/>
          <p:cNvSpPr/>
          <p:nvPr/>
        </p:nvSpPr>
        <p:spPr>
          <a:xfrm>
            <a:off x="428625" y="1966920"/>
            <a:ext cx="3507370"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questi. Limita le opzioni ma mantiene la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0" name="Text 7"/>
          <p:cNvSpPr/>
          <p:nvPr/>
        </p:nvSpPr>
        <p:spPr>
          <a:xfrm>
            <a:off x="428625" y="2224095"/>
            <a:ext cx="809517"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diversità.</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8"/>
          <p:cNvSpPr/>
          <p:nvPr/>
        </p:nvSpPr>
        <p:spPr>
          <a:xfrm>
            <a:off x="428625" y="2696476"/>
            <a:ext cx="2220160"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Nucleus Sampling (Top-p)</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Text 9"/>
          <p:cNvSpPr/>
          <p:nvPr/>
        </p:nvSpPr>
        <p:spPr>
          <a:xfrm>
            <a:off x="428625" y="3024195"/>
            <a:ext cx="101149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Seleziona il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3" name="Text 10"/>
          <p:cNvSpPr/>
          <p:nvPr/>
        </p:nvSpPr>
        <p:spPr>
          <a:xfrm>
            <a:off x="1409663" y="3024195"/>
            <a:ext cx="2414122"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più piccolo insieme di token</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4" name="Text 11"/>
          <p:cNvSpPr/>
          <p:nvPr/>
        </p:nvSpPr>
        <p:spPr>
          <a:xfrm>
            <a:off x="428625" y="3281370"/>
            <a:ext cx="358431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la cui probabilità cumulativa supera una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5" name="Text 12"/>
          <p:cNvSpPr/>
          <p:nvPr/>
        </p:nvSpPr>
        <p:spPr>
          <a:xfrm>
            <a:off x="428625" y="3538545"/>
            <a:ext cx="368209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soglia p. Adatta dinamicamente il numero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6" name="Text 13"/>
          <p:cNvSpPr/>
          <p:nvPr/>
        </p:nvSpPr>
        <p:spPr>
          <a:xfrm>
            <a:off x="428625" y="3795720"/>
            <a:ext cx="1067600"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di candidati.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7" name="Text 14"/>
          <p:cNvSpPr/>
          <p:nvPr/>
        </p:nvSpPr>
        <p:spPr>
          <a:xfrm>
            <a:off x="428625" y="4267207"/>
            <a:ext cx="282609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Entrambe le tecniche bilanciano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8" name="Text 15"/>
          <p:cNvSpPr/>
          <p:nvPr/>
        </p:nvSpPr>
        <p:spPr>
          <a:xfrm>
            <a:off x="3230437" y="4267207"/>
            <a:ext cx="828753"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coerenza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9" name="Text 16"/>
          <p:cNvSpPr/>
          <p:nvPr/>
        </p:nvSpPr>
        <p:spPr>
          <a:xfrm>
            <a:off x="428625" y="4524382"/>
            <a:ext cx="981038"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e creatività</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20" name="Text 17"/>
          <p:cNvSpPr/>
          <p:nvPr/>
        </p:nvSpPr>
        <p:spPr>
          <a:xfrm>
            <a:off x="1396464" y="4524382"/>
            <a:ext cx="267701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evitando sia la ripetitività del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21" name="Text 18"/>
          <p:cNvSpPr/>
          <p:nvPr/>
        </p:nvSpPr>
        <p:spPr>
          <a:xfrm>
            <a:off x="4063566" y="4506232"/>
            <a:ext cx="2864567"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greedy decoding che la casualità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22" name="Text 19"/>
          <p:cNvSpPr/>
          <p:nvPr/>
        </p:nvSpPr>
        <p:spPr>
          <a:xfrm>
            <a:off x="428625" y="4776089"/>
            <a:ext cx="246862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eccessiva del sampling puro.</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23" name="Image 1" descr="preencoded.png"/>
          <p:cNvPicPr>
            <a:picLocks noChangeAspect="1"/>
          </p:cNvPicPr>
          <p:nvPr/>
        </p:nvPicPr>
        <p:blipFill>
          <a:blip r:embed="rId4"/>
          <a:stretch>
            <a:fillRect/>
          </a:stretch>
        </p:blipFill>
        <p:spPr>
          <a:xfrm>
            <a:off x="4572000" y="1807452"/>
            <a:ext cx="4143375" cy="230009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3845605"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Esempi Pratici di Generazione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32284"/>
            <a:ext cx="781487"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Lo stesso </a:t>
            </a:r>
            <a:endParaRPr lang="en-US" sz="1350" dirty="0"/>
          </a:p>
        </p:txBody>
      </p:sp>
      <p:sp>
        <p:nvSpPr>
          <p:cNvPr id="5" name="Text 2"/>
          <p:cNvSpPr/>
          <p:nvPr/>
        </p:nvSpPr>
        <p:spPr>
          <a:xfrm>
            <a:off x="1210112" y="1132284"/>
            <a:ext cx="590448"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prompt</a:t>
            </a:r>
            <a:endParaRPr lang="en-US" sz="1350" dirty="0"/>
          </a:p>
        </p:txBody>
      </p:sp>
      <p:sp>
        <p:nvSpPr>
          <p:cNvPr id="6" name="Text 3"/>
          <p:cNvSpPr/>
          <p:nvPr/>
        </p:nvSpPr>
        <p:spPr>
          <a:xfrm>
            <a:off x="1800560" y="1132284"/>
            <a:ext cx="1067628"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può generare </a:t>
            </a:r>
            <a:endParaRPr lang="en-US" sz="1350" dirty="0"/>
          </a:p>
        </p:txBody>
      </p:sp>
      <p:sp>
        <p:nvSpPr>
          <p:cNvPr id="7" name="Text 4"/>
          <p:cNvSpPr/>
          <p:nvPr/>
        </p:nvSpPr>
        <p:spPr>
          <a:xfrm>
            <a:off x="428625" y="1389459"/>
            <a:ext cx="2801717"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risultati molto diversi a seconda della </a:t>
            </a:r>
            <a:endParaRPr lang="en-US" sz="1350" dirty="0"/>
          </a:p>
        </p:txBody>
      </p:sp>
      <p:sp>
        <p:nvSpPr>
          <p:cNvPr id="8" name="Text 5"/>
          <p:cNvSpPr/>
          <p:nvPr/>
        </p:nvSpPr>
        <p:spPr>
          <a:xfrm>
            <a:off x="428625" y="1646634"/>
            <a:ext cx="259234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strategia di generazione utilizzata. </a:t>
            </a:r>
            <a:endParaRPr lang="en-US" sz="1350" dirty="0"/>
          </a:p>
        </p:txBody>
      </p:sp>
      <p:sp>
        <p:nvSpPr>
          <p:cNvPr id="9" name="Text 6"/>
          <p:cNvSpPr/>
          <p:nvPr/>
        </p:nvSpPr>
        <p:spPr>
          <a:xfrm>
            <a:off x="428625" y="2118122"/>
            <a:ext cx="94356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Le strategie </a:t>
            </a:r>
            <a:endParaRPr lang="en-US" sz="1350" dirty="0"/>
          </a:p>
        </p:txBody>
      </p:sp>
      <p:sp>
        <p:nvSpPr>
          <p:cNvPr id="10" name="Text 7"/>
          <p:cNvSpPr/>
          <p:nvPr/>
        </p:nvSpPr>
        <p:spPr>
          <a:xfrm>
            <a:off x="1372186" y="2118122"/>
            <a:ext cx="1267206"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deterministiche</a:t>
            </a:r>
            <a:endParaRPr lang="en-US" sz="1350" dirty="0"/>
          </a:p>
        </p:txBody>
      </p:sp>
      <p:sp>
        <p:nvSpPr>
          <p:cNvPr id="11" name="Text 8"/>
          <p:cNvSpPr/>
          <p:nvPr/>
        </p:nvSpPr>
        <p:spPr>
          <a:xfrm>
            <a:off x="2639392" y="2118122"/>
            <a:ext cx="66386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(greedy, </a:t>
            </a:r>
            <a:endParaRPr lang="en-US" sz="1350" dirty="0"/>
          </a:p>
        </p:txBody>
      </p:sp>
      <p:sp>
        <p:nvSpPr>
          <p:cNvPr id="12" name="Text 9"/>
          <p:cNvSpPr/>
          <p:nvPr/>
        </p:nvSpPr>
        <p:spPr>
          <a:xfrm>
            <a:off x="428625" y="2375297"/>
            <a:ext cx="254462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beam search) producono testi più </a:t>
            </a:r>
            <a:endParaRPr lang="en-US" sz="1350" dirty="0"/>
          </a:p>
        </p:txBody>
      </p:sp>
      <p:sp>
        <p:nvSpPr>
          <p:cNvPr id="13" name="Text 10"/>
          <p:cNvSpPr/>
          <p:nvPr/>
        </p:nvSpPr>
        <p:spPr>
          <a:xfrm>
            <a:off x="428625" y="2632472"/>
            <a:ext cx="195367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prevedibili, mentre quelle </a:t>
            </a:r>
            <a:endParaRPr lang="en-US" sz="1350" dirty="0"/>
          </a:p>
        </p:txBody>
      </p:sp>
      <p:sp>
        <p:nvSpPr>
          <p:cNvPr id="14" name="Text 11"/>
          <p:cNvSpPr/>
          <p:nvPr/>
        </p:nvSpPr>
        <p:spPr>
          <a:xfrm>
            <a:off x="2382301" y="2632472"/>
            <a:ext cx="943394"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stocastiche</a:t>
            </a:r>
            <a:endParaRPr lang="en-US" sz="1350" dirty="0"/>
          </a:p>
        </p:txBody>
      </p:sp>
      <p:sp>
        <p:nvSpPr>
          <p:cNvPr id="15" name="Text 12"/>
          <p:cNvSpPr/>
          <p:nvPr/>
        </p:nvSpPr>
        <p:spPr>
          <a:xfrm>
            <a:off x="428625" y="2889647"/>
            <a:ext cx="3017704"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(sampling) offrono maggiore creatività e </a:t>
            </a:r>
            <a:endParaRPr lang="en-US" sz="1350" dirty="0"/>
          </a:p>
        </p:txBody>
      </p:sp>
      <p:sp>
        <p:nvSpPr>
          <p:cNvPr id="16" name="Text 13"/>
          <p:cNvSpPr/>
          <p:nvPr/>
        </p:nvSpPr>
        <p:spPr>
          <a:xfrm>
            <a:off x="428625" y="3146822"/>
            <a:ext cx="562235"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varietà. </a:t>
            </a:r>
            <a:endParaRPr lang="en-US" sz="1350" dirty="0"/>
          </a:p>
        </p:txBody>
      </p:sp>
      <p:sp>
        <p:nvSpPr>
          <p:cNvPr id="17" name="Shape 14"/>
          <p:cNvSpPr/>
          <p:nvPr/>
        </p:nvSpPr>
        <p:spPr>
          <a:xfrm>
            <a:off x="428625" y="3586163"/>
            <a:ext cx="3028950" cy="1500188"/>
          </a:xfrm>
          <a:prstGeom prst="rect">
            <a:avLst/>
          </a:prstGeom>
          <a:solidFill>
            <a:srgbClr val="F8F8F8"/>
          </a:solidFill>
          <a:ln/>
        </p:spPr>
        <p:txBody>
          <a:bodyPr/>
          <a:lstStyle/>
          <a:p>
            <a:endParaRPr lang="en-US"/>
          </a:p>
        </p:txBody>
      </p:sp>
      <p:sp>
        <p:nvSpPr>
          <p:cNvPr id="18" name="Shape 15"/>
          <p:cNvSpPr/>
          <p:nvPr/>
        </p:nvSpPr>
        <p:spPr>
          <a:xfrm>
            <a:off x="428625" y="3586163"/>
            <a:ext cx="28575" cy="1500188"/>
          </a:xfrm>
          <a:prstGeom prst="rect">
            <a:avLst/>
          </a:prstGeom>
          <a:solidFill>
            <a:srgbClr val="000000"/>
          </a:solidFill>
          <a:ln/>
        </p:spPr>
        <p:txBody>
          <a:bodyPr/>
          <a:lstStyle/>
          <a:p>
            <a:endParaRPr lang="en-US"/>
          </a:p>
        </p:txBody>
      </p:sp>
      <p:sp>
        <p:nvSpPr>
          <p:cNvPr id="19" name="Text 16"/>
          <p:cNvSpPr/>
          <p:nvPr/>
        </p:nvSpPr>
        <p:spPr>
          <a:xfrm>
            <a:off x="535781" y="3702248"/>
            <a:ext cx="573649" cy="194667"/>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itchFamily="34" charset="0"/>
                <a:ea typeface="Noto Sans" pitchFamily="34" charset="-122"/>
                <a:cs typeface="Noto Sans" pitchFamily="34" charset="-120"/>
              </a:rPr>
              <a:t>Prompt:</a:t>
            </a:r>
            <a:endParaRPr lang="en-US" sz="1046" dirty="0"/>
          </a:p>
        </p:txBody>
      </p:sp>
      <p:sp>
        <p:nvSpPr>
          <p:cNvPr id="20" name="Text 17"/>
          <p:cNvSpPr/>
          <p:nvPr/>
        </p:nvSpPr>
        <p:spPr>
          <a:xfrm>
            <a:off x="1109430" y="3702248"/>
            <a:ext cx="1976112"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 "Una volta c'era un robot che </a:t>
            </a:r>
            <a:endParaRPr lang="en-US" sz="1046" dirty="0"/>
          </a:p>
        </p:txBody>
      </p:sp>
      <p:sp>
        <p:nvSpPr>
          <p:cNvPr id="21" name="Text 18"/>
          <p:cNvSpPr/>
          <p:nvPr/>
        </p:nvSpPr>
        <p:spPr>
          <a:xfrm>
            <a:off x="535781" y="3916561"/>
            <a:ext cx="784110"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sognava di"</a:t>
            </a:r>
            <a:endParaRPr lang="en-US" sz="1046" dirty="0"/>
          </a:p>
        </p:txBody>
      </p:sp>
      <p:sp>
        <p:nvSpPr>
          <p:cNvPr id="22" name="Text 19"/>
          <p:cNvSpPr/>
          <p:nvPr/>
        </p:nvSpPr>
        <p:spPr>
          <a:xfrm>
            <a:off x="535781" y="4130873"/>
            <a:ext cx="546804" cy="194667"/>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itchFamily="34" charset="0"/>
                <a:ea typeface="Noto Sans" pitchFamily="34" charset="-122"/>
                <a:cs typeface="Noto Sans" pitchFamily="34" charset="-120"/>
              </a:rPr>
              <a:t>Greedy:</a:t>
            </a:r>
            <a:endParaRPr lang="en-US" sz="1046" dirty="0"/>
          </a:p>
        </p:txBody>
      </p:sp>
      <p:sp>
        <p:nvSpPr>
          <p:cNvPr id="23" name="Text 20"/>
          <p:cNvSpPr/>
          <p:nvPr/>
        </p:nvSpPr>
        <p:spPr>
          <a:xfrm>
            <a:off x="1082585" y="4130873"/>
            <a:ext cx="2030834"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 "...diventare umano e provare </a:t>
            </a:r>
            <a:endParaRPr lang="en-US" sz="1046" dirty="0"/>
          </a:p>
        </p:txBody>
      </p:sp>
      <p:sp>
        <p:nvSpPr>
          <p:cNvPr id="24" name="Text 21"/>
          <p:cNvSpPr/>
          <p:nvPr/>
        </p:nvSpPr>
        <p:spPr>
          <a:xfrm>
            <a:off x="535781" y="4345186"/>
            <a:ext cx="711389"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emozioni."</a:t>
            </a:r>
            <a:endParaRPr lang="en-US" sz="1046" dirty="0"/>
          </a:p>
        </p:txBody>
      </p:sp>
      <p:sp>
        <p:nvSpPr>
          <p:cNvPr id="25" name="Text 22"/>
          <p:cNvSpPr/>
          <p:nvPr/>
        </p:nvSpPr>
        <p:spPr>
          <a:xfrm>
            <a:off x="535781" y="4559498"/>
            <a:ext cx="707957" cy="194667"/>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itchFamily="34" charset="0"/>
                <a:ea typeface="Noto Sans" pitchFamily="34" charset="-122"/>
                <a:cs typeface="Noto Sans" pitchFamily="34" charset="-120"/>
              </a:rPr>
              <a:t>Sampling:</a:t>
            </a:r>
            <a:endParaRPr lang="en-US" sz="1046" dirty="0"/>
          </a:p>
        </p:txBody>
      </p:sp>
      <p:sp>
        <p:nvSpPr>
          <p:cNvPr id="26" name="Text 23"/>
          <p:cNvSpPr/>
          <p:nvPr/>
        </p:nvSpPr>
        <p:spPr>
          <a:xfrm>
            <a:off x="1243738" y="4559498"/>
            <a:ext cx="1948681"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 "...esplorare l'universo oltre i </a:t>
            </a:r>
            <a:endParaRPr lang="en-US" sz="1046" dirty="0"/>
          </a:p>
        </p:txBody>
      </p:sp>
      <p:sp>
        <p:nvSpPr>
          <p:cNvPr id="27" name="Text 24"/>
          <p:cNvSpPr/>
          <p:nvPr/>
        </p:nvSpPr>
        <p:spPr>
          <a:xfrm>
            <a:off x="535781" y="4773811"/>
            <a:ext cx="1606507"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confini della Via Lattea."</a:t>
            </a:r>
            <a:endParaRPr lang="en-US" sz="1046" dirty="0"/>
          </a:p>
        </p:txBody>
      </p:sp>
      <p:pic>
        <p:nvPicPr>
          <p:cNvPr id="28" name="Image 1" descr="preencoded.png"/>
          <p:cNvPicPr>
            <a:picLocks noChangeAspect="1"/>
          </p:cNvPicPr>
          <p:nvPr/>
        </p:nvPicPr>
        <p:blipFill>
          <a:blip r:embed="rId4"/>
          <a:stretch>
            <a:fillRect/>
          </a:stretch>
        </p:blipFill>
        <p:spPr>
          <a:xfrm>
            <a:off x="4157663" y="1535627"/>
            <a:ext cx="4557685" cy="2565164"/>
          </a:xfrm>
          <a:prstGeom prst="rect">
            <a:avLst/>
          </a:prstGeom>
        </p:spPr>
      </p:pic>
      <p:sp>
        <p:nvSpPr>
          <p:cNvPr id="29" name="Text 25"/>
          <p:cNvSpPr/>
          <p:nvPr/>
        </p:nvSpPr>
        <p:spPr>
          <a:xfrm>
            <a:off x="4343456" y="4207948"/>
            <a:ext cx="4186126" cy="171450"/>
          </a:xfrm>
          <a:prstGeom prst="rect">
            <a:avLst/>
          </a:prstGeom>
          <a:noFill/>
          <a:ln/>
        </p:spPr>
        <p:txBody>
          <a:bodyPr wrap="none" lIns="0" tIns="0" rIns="0" bIns="0" rtlCol="0" anchor="ctr">
            <a:spAutoFit/>
          </a:bodyPr>
          <a:lstStyle/>
          <a:p>
            <a:pPr marL="0" indent="0" algn="ctr">
              <a:buNone/>
            </a:pPr>
            <a:r>
              <a:rPr lang="en-US" sz="837" i="1" dirty="0">
                <a:solidFill>
                  <a:srgbClr val="4C4C4C"/>
                </a:solidFill>
                <a:latin typeface="Noto Sans" pitchFamily="34" charset="0"/>
                <a:ea typeface="Noto Sans" pitchFamily="34" charset="-122"/>
                <a:cs typeface="Noto Sans" pitchFamily="34" charset="-120"/>
              </a:rPr>
              <a:t>Confronto tra diverse strategie di generazione di testo applicate allo stesso prompt</a:t>
            </a:r>
            <a:endParaRPr lang="en-US" sz="837"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4344138"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Quando Usare Ciascuna Strategia</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869305"/>
            <a:ext cx="1312860"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Noto Sans" panose="020B0502040504020204" pitchFamily="34" charset="0"/>
                <a:ea typeface="Noto Sans" panose="020B0502040504020204" pitchFamily="34" charset="0"/>
                <a:cs typeface="Noto Sans" panose="020B0502040504020204" pitchFamily="34" charset="0"/>
              </a:rPr>
              <a:t>Decoding Greedy</a:t>
            </a:r>
            <a:endParaRPr lang="en-US" sz="120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2"/>
          <p:cNvSpPr/>
          <p:nvPr/>
        </p:nvSpPr>
        <p:spPr>
          <a:xfrm>
            <a:off x="428625" y="1166463"/>
            <a:ext cx="3028950" cy="738664"/>
          </a:xfrm>
          <a:prstGeom prst="rect">
            <a:avLst/>
          </a:prstGeom>
          <a:noFill/>
          <a:ln/>
        </p:spPr>
        <p:txBody>
          <a:bodyPr wrap="square" lIns="0" tIns="0" rIns="0" bIns="0" rtlCol="0" anchor="ctr">
            <a:spAutoFit/>
          </a:bodyPr>
          <a:lstStyle/>
          <a:p>
            <a:pPr marL="0" indent="0">
              <a:buNone/>
            </a:pPr>
            <a:r>
              <a:rPr lang="en-US" sz="1200" b="1" dirty="0">
                <a:solidFill>
                  <a:srgbClr val="4C4C4C"/>
                </a:solidFill>
                <a:latin typeface="Noto Sans" panose="020B0502040504020204" pitchFamily="34" charset="0"/>
                <a:ea typeface="Noto Sans" panose="020B0502040504020204" pitchFamily="34" charset="0"/>
                <a:cs typeface="Noto Sans" panose="020B0502040504020204" pitchFamily="34" charset="0"/>
              </a:rPr>
              <a:t>Ideale per applicazioni che richiedono risposte precise e deterministiche, come traduzioni tecniche o generazione di codice.</a:t>
            </a:r>
            <a:endParaRPr lang="en-US" sz="120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3"/>
          <p:cNvSpPr/>
          <p:nvPr/>
        </p:nvSpPr>
        <p:spPr>
          <a:xfrm>
            <a:off x="428625" y="2136941"/>
            <a:ext cx="998671"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Noto Sans" panose="020B0502040504020204" pitchFamily="34" charset="0"/>
                <a:ea typeface="Noto Sans" panose="020B0502040504020204" pitchFamily="34" charset="0"/>
                <a:cs typeface="Noto Sans" panose="020B0502040504020204" pitchFamily="34" charset="0"/>
              </a:rPr>
              <a:t>Beam Search</a:t>
            </a:r>
            <a:endParaRPr lang="en-US" sz="120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 4"/>
          <p:cNvSpPr/>
          <p:nvPr/>
        </p:nvSpPr>
        <p:spPr>
          <a:xfrm>
            <a:off x="428625" y="2430250"/>
            <a:ext cx="3028950" cy="738664"/>
          </a:xfrm>
          <a:prstGeom prst="rect">
            <a:avLst/>
          </a:prstGeom>
          <a:noFill/>
          <a:ln/>
        </p:spPr>
        <p:txBody>
          <a:bodyPr wrap="square" lIns="0" tIns="0" rIns="0" bIns="0" rtlCol="0" anchor="ctr">
            <a:spAutoFit/>
          </a:bodyPr>
          <a:lstStyle/>
          <a:p>
            <a:pPr marL="0" indent="0">
              <a:buNone/>
            </a:pPr>
            <a:r>
              <a:rPr lang="en-US" sz="1200" b="1" dirty="0">
                <a:solidFill>
                  <a:srgbClr val="4C4C4C"/>
                </a:solidFill>
                <a:latin typeface="Noto Sans" panose="020B0502040504020204" pitchFamily="34" charset="0"/>
                <a:ea typeface="Noto Sans" panose="020B0502040504020204" pitchFamily="34" charset="0"/>
                <a:cs typeface="Noto Sans" panose="020B0502040504020204" pitchFamily="34" charset="0"/>
              </a:rPr>
              <a:t>Ottimo per traduzioni linguistiche, riassunti e contesti dove è necessario un buon equilibrio tra precisione e fluidità.</a:t>
            </a:r>
            <a:endParaRPr lang="en-US" sz="1200" dirty="0">
              <a:latin typeface="Noto Sans" panose="020B0502040504020204" pitchFamily="34" charset="0"/>
              <a:ea typeface="Noto Sans" panose="020B0502040504020204" pitchFamily="34" charset="0"/>
              <a:cs typeface="Noto Sans" panose="020B0502040504020204" pitchFamily="34" charset="0"/>
            </a:endParaRPr>
          </a:p>
        </p:txBody>
      </p:sp>
      <p:sp>
        <p:nvSpPr>
          <p:cNvPr id="8" name="Text 5"/>
          <p:cNvSpPr/>
          <p:nvPr/>
        </p:nvSpPr>
        <p:spPr>
          <a:xfrm>
            <a:off x="428625" y="3374601"/>
            <a:ext cx="2003754"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Noto Sans" panose="020B0502040504020204" pitchFamily="34" charset="0"/>
                <a:ea typeface="Noto Sans" panose="020B0502040504020204" pitchFamily="34" charset="0"/>
                <a:cs typeface="Noto Sans" panose="020B0502040504020204" pitchFamily="34" charset="0"/>
              </a:rPr>
              <a:t>Sampling (Top-k/Nucleus)</a:t>
            </a:r>
            <a:endParaRPr lang="en-US" sz="1200"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 6"/>
          <p:cNvSpPr/>
          <p:nvPr/>
        </p:nvSpPr>
        <p:spPr>
          <a:xfrm>
            <a:off x="428624" y="3711267"/>
            <a:ext cx="3028950" cy="738664"/>
          </a:xfrm>
          <a:prstGeom prst="rect">
            <a:avLst/>
          </a:prstGeom>
          <a:noFill/>
          <a:ln/>
        </p:spPr>
        <p:txBody>
          <a:bodyPr wrap="square" lIns="0" tIns="0" rIns="0" bIns="0" rtlCol="0" anchor="ctr">
            <a:spAutoFit/>
          </a:bodyPr>
          <a:lstStyle/>
          <a:p>
            <a:pPr marL="0" indent="0">
              <a:buNone/>
            </a:pPr>
            <a:r>
              <a:rPr lang="en-US" sz="1200" b="1" dirty="0">
                <a:solidFill>
                  <a:srgbClr val="4C4C4C"/>
                </a:solidFill>
                <a:latin typeface="Noto Sans" panose="020B0502040504020204" pitchFamily="34" charset="0"/>
                <a:ea typeface="Noto Sans" panose="020B0502040504020204" pitchFamily="34" charset="0"/>
                <a:cs typeface="Noto Sans" panose="020B0502040504020204" pitchFamily="34" charset="0"/>
              </a:rPr>
              <a:t>Preferibile per la scrittura creativa, dialoghi, storytelling e qualsiasi contesto che richieda varietà e originalità.</a:t>
            </a:r>
            <a:endParaRPr lang="en-US" sz="1200" dirty="0">
              <a:latin typeface="Noto Sans" panose="020B0502040504020204" pitchFamily="34" charset="0"/>
              <a:ea typeface="Noto Sans" panose="020B0502040504020204" pitchFamily="34" charset="0"/>
              <a:cs typeface="Noto Sans" panose="020B0502040504020204" pitchFamily="34" charset="0"/>
            </a:endParaRPr>
          </a:p>
        </p:txBody>
      </p:sp>
      <p:pic>
        <p:nvPicPr>
          <p:cNvPr id="10" name="Image 1" descr="preencoded.png"/>
          <p:cNvPicPr>
            <a:picLocks noChangeAspect="1"/>
          </p:cNvPicPr>
          <p:nvPr/>
        </p:nvPicPr>
        <p:blipFill>
          <a:blip r:embed="rId4"/>
          <a:stretch>
            <a:fillRect/>
          </a:stretch>
        </p:blipFill>
        <p:spPr>
          <a:xfrm>
            <a:off x="4157663" y="1210866"/>
            <a:ext cx="4557713" cy="3214688"/>
          </a:xfrm>
          <a:prstGeom prst="rect">
            <a:avLst/>
          </a:prstGeom>
        </p:spPr>
      </p:pic>
      <p:sp>
        <p:nvSpPr>
          <p:cNvPr id="11" name="Text 7"/>
          <p:cNvSpPr/>
          <p:nvPr/>
        </p:nvSpPr>
        <p:spPr>
          <a:xfrm>
            <a:off x="4791824" y="4556878"/>
            <a:ext cx="3289362" cy="123111"/>
          </a:xfrm>
          <a:prstGeom prst="rect">
            <a:avLst/>
          </a:prstGeom>
          <a:noFill/>
          <a:ln/>
        </p:spPr>
        <p:txBody>
          <a:bodyPr wrap="none" lIns="0" tIns="0" rIns="0" bIns="0" rtlCol="0" anchor="ctr">
            <a:spAutoFit/>
          </a:bodyPr>
          <a:lstStyle/>
          <a:p>
            <a:pPr marL="0" indent="0" algn="ctr">
              <a:buNone/>
            </a:pPr>
            <a:r>
              <a:rPr lang="en-US" sz="800" i="1" dirty="0">
                <a:solidFill>
                  <a:srgbClr val="4C4C4C"/>
                </a:solidFill>
                <a:latin typeface="Noto Sans" panose="020B0502040504020204" pitchFamily="34" charset="0"/>
                <a:ea typeface="Noto Sans" panose="020B0502040504020204" pitchFamily="34" charset="0"/>
                <a:cs typeface="Noto Sans" panose="020B0502040504020204" pitchFamily="34" charset="0"/>
              </a:rPr>
              <a:t>Confronto delle strategie di generazione in base a precisione e creatività</a:t>
            </a:r>
            <a:endParaRPr lang="en-US" sz="800" dirty="0">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2366032"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Creazione Dataset</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32284"/>
            <a:ext cx="1124220"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Raccolta dati:</a:t>
            </a:r>
            <a:endParaRPr lang="en-US" sz="1350" dirty="0"/>
          </a:p>
        </p:txBody>
      </p:sp>
      <p:sp>
        <p:nvSpPr>
          <p:cNvPr id="5" name="Text 2"/>
          <p:cNvSpPr/>
          <p:nvPr/>
        </p:nvSpPr>
        <p:spPr>
          <a:xfrm>
            <a:off x="1552845" y="1132284"/>
            <a:ext cx="187774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Aggregazione di testi da </a:t>
            </a:r>
            <a:endParaRPr lang="en-US" sz="1350" dirty="0"/>
          </a:p>
        </p:txBody>
      </p:sp>
      <p:sp>
        <p:nvSpPr>
          <p:cNvPr id="6" name="Text 3"/>
          <p:cNvSpPr/>
          <p:nvPr/>
        </p:nvSpPr>
        <p:spPr>
          <a:xfrm>
            <a:off x="428625" y="1389459"/>
            <a:ext cx="296328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diverse fonti come libri, articoli, siti web </a:t>
            </a:r>
            <a:endParaRPr lang="en-US" sz="1350" dirty="0"/>
          </a:p>
        </p:txBody>
      </p:sp>
      <p:sp>
        <p:nvSpPr>
          <p:cNvPr id="7" name="Text 4"/>
          <p:cNvSpPr/>
          <p:nvPr/>
        </p:nvSpPr>
        <p:spPr>
          <a:xfrm>
            <a:off x="428625" y="1646634"/>
            <a:ext cx="195359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e documenti specializzati. </a:t>
            </a:r>
            <a:endParaRPr lang="en-US" sz="1350" dirty="0"/>
          </a:p>
        </p:txBody>
      </p:sp>
      <p:sp>
        <p:nvSpPr>
          <p:cNvPr id="8" name="Text 5"/>
          <p:cNvSpPr/>
          <p:nvPr/>
        </p:nvSpPr>
        <p:spPr>
          <a:xfrm>
            <a:off x="428625" y="2118122"/>
            <a:ext cx="1085710"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Annotazione:</a:t>
            </a:r>
            <a:endParaRPr lang="en-US" sz="1350" dirty="0"/>
          </a:p>
        </p:txBody>
      </p:sp>
      <p:sp>
        <p:nvSpPr>
          <p:cNvPr id="9" name="Text 6"/>
          <p:cNvSpPr/>
          <p:nvPr/>
        </p:nvSpPr>
        <p:spPr>
          <a:xfrm>
            <a:off x="1514335" y="2118122"/>
            <a:ext cx="185849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Etichettatura manuale o </a:t>
            </a:r>
            <a:endParaRPr lang="en-US" sz="1350" dirty="0"/>
          </a:p>
        </p:txBody>
      </p:sp>
      <p:sp>
        <p:nvSpPr>
          <p:cNvPr id="10" name="Text 7"/>
          <p:cNvSpPr/>
          <p:nvPr/>
        </p:nvSpPr>
        <p:spPr>
          <a:xfrm>
            <a:off x="428625" y="2375297"/>
            <a:ext cx="302096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semi-automatica dei dati per addestrare </a:t>
            </a:r>
            <a:endParaRPr lang="en-US" sz="1350" dirty="0"/>
          </a:p>
        </p:txBody>
      </p:sp>
      <p:sp>
        <p:nvSpPr>
          <p:cNvPr id="11" name="Text 8"/>
          <p:cNvSpPr/>
          <p:nvPr/>
        </p:nvSpPr>
        <p:spPr>
          <a:xfrm>
            <a:off x="428625" y="2632472"/>
            <a:ext cx="168670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modelli supervisionati. </a:t>
            </a:r>
            <a:endParaRPr lang="en-US" sz="1350" dirty="0"/>
          </a:p>
        </p:txBody>
      </p:sp>
      <p:sp>
        <p:nvSpPr>
          <p:cNvPr id="12" name="Text 9"/>
          <p:cNvSpPr/>
          <p:nvPr/>
        </p:nvSpPr>
        <p:spPr>
          <a:xfrm>
            <a:off x="428625" y="3103959"/>
            <a:ext cx="1457492"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Formati standard:</a:t>
            </a:r>
            <a:endParaRPr lang="en-US" sz="1350" dirty="0"/>
          </a:p>
        </p:txBody>
      </p:sp>
      <p:sp>
        <p:nvSpPr>
          <p:cNvPr id="13" name="Text 10"/>
          <p:cNvSpPr/>
          <p:nvPr/>
        </p:nvSpPr>
        <p:spPr>
          <a:xfrm>
            <a:off x="1886117" y="3103959"/>
            <a:ext cx="151534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Organizzazione dei </a:t>
            </a:r>
            <a:endParaRPr lang="en-US" sz="1350" dirty="0"/>
          </a:p>
        </p:txBody>
      </p:sp>
      <p:sp>
        <p:nvSpPr>
          <p:cNvPr id="14" name="Text 11"/>
          <p:cNvSpPr/>
          <p:nvPr/>
        </p:nvSpPr>
        <p:spPr>
          <a:xfrm>
            <a:off x="428625" y="3361134"/>
            <a:ext cx="281075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dati in formati strutturati come JSON, </a:t>
            </a:r>
            <a:endParaRPr lang="en-US" sz="1350" dirty="0"/>
          </a:p>
        </p:txBody>
      </p:sp>
      <p:sp>
        <p:nvSpPr>
          <p:cNvPr id="15" name="Text 12"/>
          <p:cNvSpPr/>
          <p:nvPr/>
        </p:nvSpPr>
        <p:spPr>
          <a:xfrm>
            <a:off x="428625" y="3618309"/>
            <a:ext cx="293482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CSV o formati specifici per il training di </a:t>
            </a:r>
            <a:endParaRPr lang="en-US" sz="1350" dirty="0"/>
          </a:p>
        </p:txBody>
      </p:sp>
      <p:sp>
        <p:nvSpPr>
          <p:cNvPr id="16" name="Text 13"/>
          <p:cNvSpPr/>
          <p:nvPr/>
        </p:nvSpPr>
        <p:spPr>
          <a:xfrm>
            <a:off x="428625" y="3875484"/>
            <a:ext cx="381158"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LLM. </a:t>
            </a:r>
            <a:endParaRPr lang="en-US" sz="1350" dirty="0"/>
          </a:p>
        </p:txBody>
      </p:sp>
      <p:pic>
        <p:nvPicPr>
          <p:cNvPr id="20" name="Picture 19" descr="A computer screen with numbers and symbols&#10;&#10;AI-generated content may be incorrect.">
            <a:extLst>
              <a:ext uri="{FF2B5EF4-FFF2-40B4-BE49-F238E27FC236}">
                <a16:creationId xmlns:a16="http://schemas.microsoft.com/office/drawing/2014/main" id="{F3620B45-8695-6A3A-608B-1D345AA2BB2B}"/>
              </a:ext>
            </a:extLst>
          </p:cNvPr>
          <p:cNvPicPr>
            <a:picLocks noChangeAspect="1"/>
          </p:cNvPicPr>
          <p:nvPr/>
        </p:nvPicPr>
        <p:blipFill>
          <a:blip r:embed="rId4"/>
          <a:stretch>
            <a:fillRect/>
          </a:stretch>
        </p:blipFill>
        <p:spPr>
          <a:xfrm>
            <a:off x="3878219" y="923364"/>
            <a:ext cx="4558845" cy="31006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3470502"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Pulizia e Filtraggio dei Dati</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32284"/>
            <a:ext cx="1857570"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Rimozione del rumore:</a:t>
            </a:r>
            <a:endParaRPr lang="en-US" sz="1350" dirty="0"/>
          </a:p>
        </p:txBody>
      </p:sp>
      <p:sp>
        <p:nvSpPr>
          <p:cNvPr id="5" name="Text 2"/>
          <p:cNvSpPr/>
          <p:nvPr/>
        </p:nvSpPr>
        <p:spPr>
          <a:xfrm>
            <a:off x="2286195" y="1132284"/>
            <a:ext cx="101965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Eliminazione </a:t>
            </a:r>
            <a:endParaRPr lang="en-US" sz="1350" dirty="0"/>
          </a:p>
        </p:txBody>
      </p:sp>
      <p:sp>
        <p:nvSpPr>
          <p:cNvPr id="6" name="Text 3"/>
          <p:cNvSpPr/>
          <p:nvPr/>
        </p:nvSpPr>
        <p:spPr>
          <a:xfrm>
            <a:off x="428625" y="1389459"/>
            <a:ext cx="252570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di testi di bassa qualità, contenuti </a:t>
            </a:r>
            <a:endParaRPr lang="en-US" sz="1350" dirty="0"/>
          </a:p>
        </p:txBody>
      </p:sp>
      <p:sp>
        <p:nvSpPr>
          <p:cNvPr id="7" name="Text 4"/>
          <p:cNvSpPr/>
          <p:nvPr/>
        </p:nvSpPr>
        <p:spPr>
          <a:xfrm>
            <a:off x="428625" y="1646634"/>
            <a:ext cx="2029857"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inappropriati e dati corrotti. </a:t>
            </a:r>
            <a:endParaRPr lang="en-US" sz="1350" dirty="0"/>
          </a:p>
        </p:txBody>
      </p:sp>
      <p:sp>
        <p:nvSpPr>
          <p:cNvPr id="8" name="Text 5"/>
          <p:cNvSpPr/>
          <p:nvPr/>
        </p:nvSpPr>
        <p:spPr>
          <a:xfrm>
            <a:off x="428625" y="2118122"/>
            <a:ext cx="1314590"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Deduplicazione:</a:t>
            </a:r>
            <a:endParaRPr lang="en-US" sz="1350" dirty="0"/>
          </a:p>
        </p:txBody>
      </p:sp>
      <p:sp>
        <p:nvSpPr>
          <p:cNvPr id="9" name="Text 6"/>
          <p:cNvSpPr/>
          <p:nvPr/>
        </p:nvSpPr>
        <p:spPr>
          <a:xfrm>
            <a:off x="1743215" y="2118122"/>
            <a:ext cx="103866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Rimozione di </a:t>
            </a:r>
            <a:endParaRPr lang="en-US" sz="1350" dirty="0"/>
          </a:p>
        </p:txBody>
      </p:sp>
      <p:sp>
        <p:nvSpPr>
          <p:cNvPr id="10" name="Text 7"/>
          <p:cNvSpPr/>
          <p:nvPr/>
        </p:nvSpPr>
        <p:spPr>
          <a:xfrm>
            <a:off x="428625" y="2375297"/>
            <a:ext cx="245906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contenuti ripetuti che potrebbero </a:t>
            </a:r>
            <a:endParaRPr lang="en-US" sz="1350" dirty="0"/>
          </a:p>
        </p:txBody>
      </p:sp>
      <p:sp>
        <p:nvSpPr>
          <p:cNvPr id="11" name="Text 8"/>
          <p:cNvSpPr/>
          <p:nvPr/>
        </p:nvSpPr>
        <p:spPr>
          <a:xfrm>
            <a:off x="428625" y="2632472"/>
            <a:ext cx="194421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causare bias nel modello. </a:t>
            </a:r>
            <a:endParaRPr lang="en-US" sz="1350" dirty="0"/>
          </a:p>
        </p:txBody>
      </p:sp>
      <p:sp>
        <p:nvSpPr>
          <p:cNvPr id="12" name="Text 9"/>
          <p:cNvSpPr/>
          <p:nvPr/>
        </p:nvSpPr>
        <p:spPr>
          <a:xfrm>
            <a:off x="428625" y="3103959"/>
            <a:ext cx="1419067"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Controllo qualità:</a:t>
            </a:r>
            <a:endParaRPr lang="en-US" sz="1350" dirty="0"/>
          </a:p>
        </p:txBody>
      </p:sp>
      <p:sp>
        <p:nvSpPr>
          <p:cNvPr id="13" name="Text 10"/>
          <p:cNvSpPr/>
          <p:nvPr/>
        </p:nvSpPr>
        <p:spPr>
          <a:xfrm>
            <a:off x="1847692" y="3103959"/>
            <a:ext cx="101974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Verifica della </a:t>
            </a:r>
            <a:endParaRPr lang="en-US" sz="1350" dirty="0"/>
          </a:p>
        </p:txBody>
      </p:sp>
      <p:sp>
        <p:nvSpPr>
          <p:cNvPr id="14" name="Text 11"/>
          <p:cNvSpPr/>
          <p:nvPr/>
        </p:nvSpPr>
        <p:spPr>
          <a:xfrm>
            <a:off x="428625" y="3361134"/>
            <a:ext cx="280180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coerenza, correttezza e rilevanza dei </a:t>
            </a:r>
            <a:endParaRPr lang="en-US" sz="1350" dirty="0"/>
          </a:p>
        </p:txBody>
      </p:sp>
      <p:sp>
        <p:nvSpPr>
          <p:cNvPr id="15" name="Text 12"/>
          <p:cNvSpPr/>
          <p:nvPr/>
        </p:nvSpPr>
        <p:spPr>
          <a:xfrm>
            <a:off x="428625" y="3618309"/>
            <a:ext cx="2105955"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dati per il compito specifico. </a:t>
            </a:r>
            <a:endParaRPr lang="en-US" sz="1350" dirty="0"/>
          </a:p>
        </p:txBody>
      </p:sp>
      <p:pic>
        <p:nvPicPr>
          <p:cNvPr id="17" name="Picture 16" descr="A funnel with icons flying out of it&#10;&#10;AI-generated content may be incorrect.">
            <a:extLst>
              <a:ext uri="{FF2B5EF4-FFF2-40B4-BE49-F238E27FC236}">
                <a16:creationId xmlns:a16="http://schemas.microsoft.com/office/drawing/2014/main" id="{F1773C97-DE61-B724-83FE-A46C15BF68A5}"/>
              </a:ext>
            </a:extLst>
          </p:cNvPr>
          <p:cNvPicPr>
            <a:picLocks noChangeAspect="1"/>
          </p:cNvPicPr>
          <p:nvPr/>
        </p:nvPicPr>
        <p:blipFill>
          <a:blip r:embed="rId4"/>
          <a:stretch>
            <a:fillRect/>
          </a:stretch>
        </p:blipFill>
        <p:spPr>
          <a:xfrm>
            <a:off x="3550277" y="914400"/>
            <a:ext cx="5199318" cy="259965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5411"/>
            <a:ext cx="9144000" cy="5243513"/>
          </a:xfrm>
          <a:prstGeom prst="rect">
            <a:avLst/>
          </a:prstGeom>
        </p:spPr>
      </p:pic>
      <p:sp>
        <p:nvSpPr>
          <p:cNvPr id="3" name="Text 0"/>
          <p:cNvSpPr/>
          <p:nvPr/>
        </p:nvSpPr>
        <p:spPr>
          <a:xfrm>
            <a:off x="428625" y="465694"/>
            <a:ext cx="3230051"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Esempi Pratici di Dataset</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32284"/>
            <a:ext cx="9526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I </a:t>
            </a:r>
            <a:endParaRPr lang="en-US" sz="1350" dirty="0"/>
          </a:p>
        </p:txBody>
      </p:sp>
      <p:sp>
        <p:nvSpPr>
          <p:cNvPr id="5" name="Text 2"/>
          <p:cNvSpPr/>
          <p:nvPr/>
        </p:nvSpPr>
        <p:spPr>
          <a:xfrm>
            <a:off x="652285" y="1117103"/>
            <a:ext cx="1743549"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dataset di alta qualità</a:t>
            </a:r>
            <a:endParaRPr lang="en-US" sz="1350" dirty="0"/>
          </a:p>
        </p:txBody>
      </p:sp>
      <p:sp>
        <p:nvSpPr>
          <p:cNvPr id="6" name="Text 3"/>
          <p:cNvSpPr/>
          <p:nvPr/>
        </p:nvSpPr>
        <p:spPr>
          <a:xfrm>
            <a:off x="2267443" y="1132284"/>
            <a:ext cx="419416"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sono </a:t>
            </a:r>
            <a:endParaRPr lang="en-US" sz="1350" dirty="0"/>
          </a:p>
        </p:txBody>
      </p:sp>
      <p:sp>
        <p:nvSpPr>
          <p:cNvPr id="7" name="Text 4"/>
          <p:cNvSpPr/>
          <p:nvPr/>
        </p:nvSpPr>
        <p:spPr>
          <a:xfrm>
            <a:off x="428625" y="1389459"/>
            <a:ext cx="253935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fondamentali per l'addestramento </a:t>
            </a:r>
            <a:endParaRPr lang="en-US" sz="1350" dirty="0"/>
          </a:p>
        </p:txBody>
      </p:sp>
      <p:sp>
        <p:nvSpPr>
          <p:cNvPr id="8" name="Text 5"/>
          <p:cNvSpPr/>
          <p:nvPr/>
        </p:nvSpPr>
        <p:spPr>
          <a:xfrm>
            <a:off x="428625" y="1646634"/>
            <a:ext cx="295115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efficace degli LLM. Ecco alcuni esempi </a:t>
            </a:r>
            <a:endParaRPr lang="en-US" sz="1350" dirty="0"/>
          </a:p>
        </p:txBody>
      </p:sp>
      <p:sp>
        <p:nvSpPr>
          <p:cNvPr id="9" name="Text 6"/>
          <p:cNvSpPr/>
          <p:nvPr/>
        </p:nvSpPr>
        <p:spPr>
          <a:xfrm>
            <a:off x="428625" y="1903809"/>
            <a:ext cx="2544207"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di formati comunemente utilizzati: </a:t>
            </a:r>
            <a:endParaRPr lang="en-US" sz="1350" dirty="0"/>
          </a:p>
        </p:txBody>
      </p:sp>
      <p:sp>
        <p:nvSpPr>
          <p:cNvPr id="10" name="Text 7"/>
          <p:cNvSpPr/>
          <p:nvPr/>
        </p:nvSpPr>
        <p:spPr>
          <a:xfrm>
            <a:off x="571500" y="2352080"/>
            <a:ext cx="1946672" cy="194667"/>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itchFamily="34" charset="0"/>
                <a:ea typeface="Noto Sans" pitchFamily="34" charset="-122"/>
                <a:cs typeface="Noto Sans" pitchFamily="34" charset="-120"/>
              </a:rPr>
              <a:t>Coppie Istruzione-Risposta:</a:t>
            </a:r>
            <a:endParaRPr lang="en-US" sz="1046" dirty="0"/>
          </a:p>
        </p:txBody>
      </p:sp>
      <p:sp>
        <p:nvSpPr>
          <p:cNvPr id="11" name="Text 8"/>
          <p:cNvSpPr/>
          <p:nvPr/>
        </p:nvSpPr>
        <p:spPr>
          <a:xfrm>
            <a:off x="2518172" y="2352080"/>
            <a:ext cx="553948"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 Dataset </a:t>
            </a:r>
            <a:endParaRPr lang="en-US" sz="1046" dirty="0"/>
          </a:p>
        </p:txBody>
      </p:sp>
      <p:sp>
        <p:nvSpPr>
          <p:cNvPr id="12" name="Text 9"/>
          <p:cNvSpPr/>
          <p:nvPr/>
        </p:nvSpPr>
        <p:spPr>
          <a:xfrm>
            <a:off x="571500" y="2566392"/>
            <a:ext cx="2785365"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come Alpaca e FLAN, con prompt specifici </a:t>
            </a:r>
            <a:endParaRPr lang="en-US" sz="1046" dirty="0"/>
          </a:p>
        </p:txBody>
      </p:sp>
      <p:sp>
        <p:nvSpPr>
          <p:cNvPr id="13" name="Text 10"/>
          <p:cNvSpPr/>
          <p:nvPr/>
        </p:nvSpPr>
        <p:spPr>
          <a:xfrm>
            <a:off x="571500" y="2780705"/>
            <a:ext cx="1107002"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e risposte attese </a:t>
            </a:r>
            <a:endParaRPr lang="en-US" sz="1046" dirty="0"/>
          </a:p>
        </p:txBody>
      </p:sp>
      <p:sp>
        <p:nvSpPr>
          <p:cNvPr id="14" name="Text 11"/>
          <p:cNvSpPr/>
          <p:nvPr/>
        </p:nvSpPr>
        <p:spPr>
          <a:xfrm>
            <a:off x="571500" y="3137892"/>
            <a:ext cx="1905121" cy="194667"/>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itchFamily="34" charset="0"/>
                <a:ea typeface="Noto Sans" pitchFamily="34" charset="-122"/>
                <a:cs typeface="Noto Sans" pitchFamily="34" charset="-120"/>
              </a:rPr>
              <a:t>Conversazioni Multi-turno:</a:t>
            </a:r>
            <a:endParaRPr lang="en-US" sz="1046" dirty="0"/>
          </a:p>
        </p:txBody>
      </p:sp>
      <p:sp>
        <p:nvSpPr>
          <p:cNvPr id="15" name="Text 12"/>
          <p:cNvSpPr/>
          <p:nvPr/>
        </p:nvSpPr>
        <p:spPr>
          <a:xfrm>
            <a:off x="2476621" y="3137892"/>
            <a:ext cx="960276"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 Dataset come </a:t>
            </a:r>
            <a:endParaRPr lang="en-US" sz="1046" dirty="0"/>
          </a:p>
        </p:txBody>
      </p:sp>
      <p:sp>
        <p:nvSpPr>
          <p:cNvPr id="16" name="Text 13"/>
          <p:cNvSpPr/>
          <p:nvPr/>
        </p:nvSpPr>
        <p:spPr>
          <a:xfrm>
            <a:off x="571500" y="3352205"/>
            <a:ext cx="2382887"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ShareGPT e Anthropic's Claude, con </a:t>
            </a:r>
            <a:endParaRPr lang="en-US" sz="1046" dirty="0"/>
          </a:p>
        </p:txBody>
      </p:sp>
      <p:sp>
        <p:nvSpPr>
          <p:cNvPr id="17" name="Text 14"/>
          <p:cNvSpPr/>
          <p:nvPr/>
        </p:nvSpPr>
        <p:spPr>
          <a:xfrm>
            <a:off x="571500" y="3566517"/>
            <a:ext cx="2693640"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dialoghi completi tra utente e assistente </a:t>
            </a:r>
            <a:endParaRPr lang="en-US" sz="1046" dirty="0"/>
          </a:p>
        </p:txBody>
      </p:sp>
      <p:sp>
        <p:nvSpPr>
          <p:cNvPr id="18" name="Text 15"/>
          <p:cNvSpPr/>
          <p:nvPr/>
        </p:nvSpPr>
        <p:spPr>
          <a:xfrm>
            <a:off x="571500" y="3923705"/>
            <a:ext cx="1511071" cy="194667"/>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itchFamily="34" charset="0"/>
                <a:ea typeface="Noto Sans" pitchFamily="34" charset="-122"/>
                <a:cs typeface="Noto Sans" pitchFamily="34" charset="-120"/>
              </a:rPr>
              <a:t>Dataset Specializzati:</a:t>
            </a:r>
            <a:endParaRPr lang="en-US" sz="1046" dirty="0"/>
          </a:p>
        </p:txBody>
      </p:sp>
      <p:sp>
        <p:nvSpPr>
          <p:cNvPr id="19" name="Text 16"/>
          <p:cNvSpPr/>
          <p:nvPr/>
        </p:nvSpPr>
        <p:spPr>
          <a:xfrm>
            <a:off x="2082571" y="3923705"/>
            <a:ext cx="1318887"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 Raccolte di dati per </a:t>
            </a:r>
            <a:endParaRPr lang="en-US" sz="1046" dirty="0"/>
          </a:p>
        </p:txBody>
      </p:sp>
      <p:sp>
        <p:nvSpPr>
          <p:cNvPr id="20" name="Text 17"/>
          <p:cNvSpPr/>
          <p:nvPr/>
        </p:nvSpPr>
        <p:spPr>
          <a:xfrm>
            <a:off x="571500" y="4138017"/>
            <a:ext cx="2097137"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domini specifici come medicina </a:t>
            </a:r>
            <a:endParaRPr lang="en-US" sz="1046" dirty="0"/>
          </a:p>
        </p:txBody>
      </p:sp>
      <p:sp>
        <p:nvSpPr>
          <p:cNvPr id="21" name="Text 18"/>
          <p:cNvSpPr/>
          <p:nvPr/>
        </p:nvSpPr>
        <p:spPr>
          <a:xfrm>
            <a:off x="571500" y="4352330"/>
            <a:ext cx="2369604"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(MedAlpaca), codice (CodeAlpaca) o </a:t>
            </a:r>
            <a:endParaRPr lang="en-US" sz="1046" dirty="0"/>
          </a:p>
        </p:txBody>
      </p:sp>
      <p:sp>
        <p:nvSpPr>
          <p:cNvPr id="22" name="Text 19"/>
          <p:cNvSpPr/>
          <p:nvPr/>
        </p:nvSpPr>
        <p:spPr>
          <a:xfrm>
            <a:off x="571500" y="4566642"/>
            <a:ext cx="1561495" cy="194667"/>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ragionamento (GSM8K) </a:t>
            </a:r>
            <a:endParaRPr lang="en-US" sz="1046"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3476914"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Concetto di Prompt Design</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32284"/>
            <a:ext cx="13335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Il </a:t>
            </a:r>
            <a:endParaRPr lang="en-US" sz="1350" dirty="0"/>
          </a:p>
        </p:txBody>
      </p:sp>
      <p:sp>
        <p:nvSpPr>
          <p:cNvPr id="5" name="Text 2"/>
          <p:cNvSpPr/>
          <p:nvPr/>
        </p:nvSpPr>
        <p:spPr>
          <a:xfrm>
            <a:off x="660936" y="1132284"/>
            <a:ext cx="1219321"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Prompt Design</a:t>
            </a:r>
            <a:endParaRPr lang="en-US" sz="1350" dirty="0"/>
          </a:p>
        </p:txBody>
      </p:sp>
      <p:sp>
        <p:nvSpPr>
          <p:cNvPr id="6" name="Text 3"/>
          <p:cNvSpPr/>
          <p:nvPr/>
        </p:nvSpPr>
        <p:spPr>
          <a:xfrm>
            <a:off x="1781305" y="1132284"/>
            <a:ext cx="150973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è l'arte di formulare </a:t>
            </a:r>
            <a:endParaRPr lang="en-US" sz="1350" dirty="0"/>
          </a:p>
        </p:txBody>
      </p:sp>
      <p:sp>
        <p:nvSpPr>
          <p:cNvPr id="7" name="Text 4"/>
          <p:cNvSpPr/>
          <p:nvPr/>
        </p:nvSpPr>
        <p:spPr>
          <a:xfrm>
            <a:off x="428625" y="1389459"/>
            <a:ext cx="2903265"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istruzioni efficaci per ottenere i risultati </a:t>
            </a:r>
            <a:endParaRPr lang="en-US" sz="1350" dirty="0"/>
          </a:p>
        </p:txBody>
      </p:sp>
      <p:sp>
        <p:nvSpPr>
          <p:cNvPr id="8" name="Text 5"/>
          <p:cNvSpPr/>
          <p:nvPr/>
        </p:nvSpPr>
        <p:spPr>
          <a:xfrm>
            <a:off x="428625" y="1646634"/>
            <a:ext cx="307890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desiderati da un Large Language Model. </a:t>
            </a:r>
            <a:endParaRPr lang="en-US" sz="1350" dirty="0"/>
          </a:p>
        </p:txBody>
      </p:sp>
      <p:sp>
        <p:nvSpPr>
          <p:cNvPr id="9" name="Text 6"/>
          <p:cNvSpPr/>
          <p:nvPr/>
        </p:nvSpPr>
        <p:spPr>
          <a:xfrm>
            <a:off x="428625" y="2118122"/>
            <a:ext cx="233516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Un prompt ben progettato può </a:t>
            </a:r>
            <a:endParaRPr lang="en-US" sz="1350" dirty="0"/>
          </a:p>
        </p:txBody>
      </p:sp>
      <p:sp>
        <p:nvSpPr>
          <p:cNvPr id="10" name="Text 7"/>
          <p:cNvSpPr/>
          <p:nvPr/>
        </p:nvSpPr>
        <p:spPr>
          <a:xfrm>
            <a:off x="2763794" y="2118122"/>
            <a:ext cx="762149"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guidare il </a:t>
            </a:r>
            <a:endParaRPr lang="en-US" sz="1350" dirty="0"/>
          </a:p>
        </p:txBody>
      </p:sp>
      <p:sp>
        <p:nvSpPr>
          <p:cNvPr id="11" name="Text 8"/>
          <p:cNvSpPr/>
          <p:nvPr/>
        </p:nvSpPr>
        <p:spPr>
          <a:xfrm>
            <a:off x="428625" y="2375297"/>
            <a:ext cx="657253"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modello</a:t>
            </a:r>
            <a:endParaRPr lang="en-US" sz="1350" dirty="0"/>
          </a:p>
        </p:txBody>
      </p:sp>
      <p:sp>
        <p:nvSpPr>
          <p:cNvPr id="12" name="Text 9"/>
          <p:cNvSpPr/>
          <p:nvPr/>
        </p:nvSpPr>
        <p:spPr>
          <a:xfrm>
            <a:off x="1085878" y="2375297"/>
            <a:ext cx="214413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verso risposte più accurate, </a:t>
            </a:r>
            <a:endParaRPr lang="en-US" sz="1350" dirty="0"/>
          </a:p>
        </p:txBody>
      </p:sp>
      <p:sp>
        <p:nvSpPr>
          <p:cNvPr id="13" name="Text 10"/>
          <p:cNvSpPr/>
          <p:nvPr/>
        </p:nvSpPr>
        <p:spPr>
          <a:xfrm>
            <a:off x="428625" y="2632472"/>
            <a:ext cx="120082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pertinenti e utili. </a:t>
            </a:r>
            <a:endParaRPr lang="en-US" sz="1350" dirty="0"/>
          </a:p>
        </p:txBody>
      </p:sp>
      <p:sp>
        <p:nvSpPr>
          <p:cNvPr id="14" name="Text 11"/>
          <p:cNvSpPr/>
          <p:nvPr/>
        </p:nvSpPr>
        <p:spPr>
          <a:xfrm>
            <a:off x="428625" y="3071813"/>
            <a:ext cx="3443288" cy="214313"/>
          </a:xfrm>
          <a:prstGeom prst="rect">
            <a:avLst/>
          </a:prstGeom>
          <a:noFill/>
          <a:ln/>
        </p:spPr>
        <p:txBody>
          <a:bodyPr wrap="none" lIns="170053"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 Specificità e chiarezza nelle istruzioni </a:t>
            </a:r>
            <a:endParaRPr lang="en-US" sz="1046" dirty="0"/>
          </a:p>
        </p:txBody>
      </p:sp>
      <p:sp>
        <p:nvSpPr>
          <p:cNvPr id="15" name="Text 12"/>
          <p:cNvSpPr/>
          <p:nvPr/>
        </p:nvSpPr>
        <p:spPr>
          <a:xfrm>
            <a:off x="428625" y="3429000"/>
            <a:ext cx="3443288" cy="214313"/>
          </a:xfrm>
          <a:prstGeom prst="rect">
            <a:avLst/>
          </a:prstGeom>
          <a:noFill/>
          <a:ln/>
        </p:spPr>
        <p:txBody>
          <a:bodyPr wrap="none" lIns="170053"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 Struttura e formato della richiesta </a:t>
            </a:r>
            <a:endParaRPr lang="en-US" sz="1046" dirty="0"/>
          </a:p>
        </p:txBody>
      </p:sp>
      <p:sp>
        <p:nvSpPr>
          <p:cNvPr id="16" name="Text 13"/>
          <p:cNvSpPr/>
          <p:nvPr/>
        </p:nvSpPr>
        <p:spPr>
          <a:xfrm>
            <a:off x="428625" y="3786188"/>
            <a:ext cx="3443288" cy="214313"/>
          </a:xfrm>
          <a:prstGeom prst="rect">
            <a:avLst/>
          </a:prstGeom>
          <a:noFill/>
          <a:ln/>
        </p:spPr>
        <p:txBody>
          <a:bodyPr wrap="none" lIns="170053" tIns="0" rIns="0" bIns="0" rtlCol="0" anchor="ctr">
            <a:spAutoFit/>
          </a:bodyPr>
          <a:lstStyle/>
          <a:p>
            <a:pPr marL="0" indent="0">
              <a:buNone/>
            </a:pPr>
            <a:r>
              <a:rPr lang="en-US" sz="1046" dirty="0">
                <a:solidFill>
                  <a:srgbClr val="4C4C4C"/>
                </a:solidFill>
                <a:latin typeface="Noto Sans" pitchFamily="34" charset="0"/>
                <a:ea typeface="Noto Sans" pitchFamily="34" charset="-122"/>
                <a:cs typeface="Noto Sans" pitchFamily="34" charset="-120"/>
              </a:rPr>
              <a:t> Contestualizzazione appropriata </a:t>
            </a:r>
            <a:endParaRPr lang="en-US" sz="1046" dirty="0"/>
          </a:p>
        </p:txBody>
      </p:sp>
      <p:pic>
        <p:nvPicPr>
          <p:cNvPr id="17" name="Image 1" descr="preencoded.png"/>
          <p:cNvPicPr>
            <a:picLocks noChangeAspect="1"/>
          </p:cNvPicPr>
          <p:nvPr/>
        </p:nvPicPr>
        <p:blipFill>
          <a:blip r:embed="rId4"/>
          <a:stretch>
            <a:fillRect/>
          </a:stretch>
        </p:blipFill>
        <p:spPr>
          <a:xfrm>
            <a:off x="4572000" y="1419681"/>
            <a:ext cx="4143375" cy="3075636"/>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3" name="Text 0"/>
          <p:cNvSpPr/>
          <p:nvPr/>
        </p:nvSpPr>
        <p:spPr>
          <a:xfrm>
            <a:off x="428625" y="465694"/>
            <a:ext cx="4180632"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Tecniche Avanzate di Prompting</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24851"/>
            <a:ext cx="1652697"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Zero-shot Learning</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2"/>
          <p:cNvSpPr/>
          <p:nvPr/>
        </p:nvSpPr>
        <p:spPr>
          <a:xfrm>
            <a:off x="428625" y="1527601"/>
            <a:ext cx="3028950" cy="830997"/>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Il modello risponde a richieste senza esempi specifici, basandosi solo sulla conoscenza acquisita durante l'addestramento.</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3"/>
          <p:cNvSpPr/>
          <p:nvPr/>
        </p:nvSpPr>
        <p:spPr>
          <a:xfrm>
            <a:off x="428625" y="2696476"/>
            <a:ext cx="1607812"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Few-shot Learning</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 4"/>
          <p:cNvSpPr/>
          <p:nvPr/>
        </p:nvSpPr>
        <p:spPr>
          <a:xfrm>
            <a:off x="428625" y="3099226"/>
            <a:ext cx="3028950" cy="830997"/>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Fornire alcuni esempi di input-output nel prompt per guidare il modello verso il formato o lo stile di risposta desiderato.</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8" name="Text 5"/>
          <p:cNvSpPr/>
          <p:nvPr/>
        </p:nvSpPr>
        <p:spPr>
          <a:xfrm>
            <a:off x="4600575" y="1853514"/>
            <a:ext cx="1529265"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Chain-of-Thought</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 6"/>
          <p:cNvSpPr/>
          <p:nvPr/>
        </p:nvSpPr>
        <p:spPr>
          <a:xfrm>
            <a:off x="4600575" y="2256264"/>
            <a:ext cx="3028950" cy="830997"/>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Indurre il modello a mostrare il ragionamento passo-passo, migliorando l'accuratezza su compiti complessi.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829300"/>
          </a:xfrm>
          <a:prstGeom prst="rect">
            <a:avLst/>
          </a:prstGeom>
        </p:spPr>
      </p:pic>
      <p:sp>
        <p:nvSpPr>
          <p:cNvPr id="3" name="Text 0"/>
          <p:cNvSpPr/>
          <p:nvPr/>
        </p:nvSpPr>
        <p:spPr>
          <a:xfrm>
            <a:off x="428625" y="428625"/>
            <a:ext cx="8286750" cy="385763"/>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Inter" pitchFamily="34" charset="0"/>
                <a:ea typeface="Inter" pitchFamily="34" charset="-122"/>
                <a:cs typeface="Inter" pitchFamily="34" charset="-120"/>
              </a:rPr>
              <a:t>Conclusioni e Risorse</a:t>
            </a:r>
            <a:endParaRPr lang="en-US" sz="2025" dirty="0"/>
          </a:p>
        </p:txBody>
      </p:sp>
      <p:sp>
        <p:nvSpPr>
          <p:cNvPr id="4" name="Text 1"/>
          <p:cNvSpPr/>
          <p:nvPr/>
        </p:nvSpPr>
        <p:spPr>
          <a:xfrm>
            <a:off x="428625" y="902285"/>
            <a:ext cx="275717"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 Gli </a:t>
            </a:r>
            <a:endParaRPr lang="en-US" sz="1200" dirty="0"/>
          </a:p>
        </p:txBody>
      </p:sp>
      <p:sp>
        <p:nvSpPr>
          <p:cNvPr id="5" name="Text 2"/>
          <p:cNvSpPr/>
          <p:nvPr/>
        </p:nvSpPr>
        <p:spPr>
          <a:xfrm>
            <a:off x="685800" y="902285"/>
            <a:ext cx="266098"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SF Pro Display" pitchFamily="34" charset="0"/>
                <a:ea typeface="SF Pro Display" pitchFamily="34" charset="-122"/>
                <a:cs typeface="SF Pro Display" pitchFamily="34" charset="-120"/>
              </a:rPr>
              <a:t>LLM</a:t>
            </a:r>
            <a:endParaRPr lang="en-US" sz="1200" dirty="0"/>
          </a:p>
        </p:txBody>
      </p:sp>
      <p:sp>
        <p:nvSpPr>
          <p:cNvPr id="6" name="Text 3"/>
          <p:cNvSpPr/>
          <p:nvPr/>
        </p:nvSpPr>
        <p:spPr>
          <a:xfrm>
            <a:off x="1038076" y="902285"/>
            <a:ext cx="1939057"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 rappresentano un'evoluzione </a:t>
            </a:r>
            <a:endParaRPr lang="en-US" sz="1200" dirty="0"/>
          </a:p>
        </p:txBody>
      </p:sp>
      <p:sp>
        <p:nvSpPr>
          <p:cNvPr id="7" name="Text 4"/>
          <p:cNvSpPr/>
          <p:nvPr/>
        </p:nvSpPr>
        <p:spPr>
          <a:xfrm>
            <a:off x="428625" y="1159460"/>
            <a:ext cx="2770630"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significativa nell'intelligenza artificiale, con </a:t>
            </a:r>
            <a:endParaRPr lang="en-US" sz="1200" dirty="0"/>
          </a:p>
        </p:txBody>
      </p:sp>
      <p:sp>
        <p:nvSpPr>
          <p:cNvPr id="8" name="Text 5"/>
          <p:cNvSpPr/>
          <p:nvPr/>
        </p:nvSpPr>
        <p:spPr>
          <a:xfrm>
            <a:off x="428625" y="1416635"/>
            <a:ext cx="1429237"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architetture basate su </a:t>
            </a:r>
            <a:endParaRPr lang="en-US" sz="1200" dirty="0"/>
          </a:p>
        </p:txBody>
      </p:sp>
      <p:sp>
        <p:nvSpPr>
          <p:cNvPr id="9" name="Text 6"/>
          <p:cNvSpPr/>
          <p:nvPr/>
        </p:nvSpPr>
        <p:spPr>
          <a:xfrm>
            <a:off x="2125042" y="1416635"/>
            <a:ext cx="849335"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SF Pro Display" pitchFamily="34" charset="0"/>
                <a:ea typeface="SF Pro Display" pitchFamily="34" charset="-122"/>
                <a:cs typeface="SF Pro Display" pitchFamily="34" charset="-120"/>
              </a:rPr>
              <a:t>trasformatori</a:t>
            </a:r>
            <a:endParaRPr lang="en-US" sz="1200" dirty="0"/>
          </a:p>
        </p:txBody>
      </p:sp>
      <p:sp>
        <p:nvSpPr>
          <p:cNvPr id="10" name="Text 7"/>
          <p:cNvSpPr/>
          <p:nvPr/>
        </p:nvSpPr>
        <p:spPr>
          <a:xfrm>
            <a:off x="3192084" y="1416635"/>
            <a:ext cx="294953"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 che </a:t>
            </a:r>
            <a:endParaRPr lang="en-US" sz="1200" dirty="0"/>
          </a:p>
        </p:txBody>
      </p:sp>
      <p:sp>
        <p:nvSpPr>
          <p:cNvPr id="11" name="Text 8"/>
          <p:cNvSpPr/>
          <p:nvPr/>
        </p:nvSpPr>
        <p:spPr>
          <a:xfrm>
            <a:off x="428625" y="1670596"/>
            <a:ext cx="2863667" cy="191095"/>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hanno rivoluzionato l'elaborazione del </a:t>
            </a:r>
            <a:endParaRPr lang="en-US" sz="1200" dirty="0"/>
          </a:p>
        </p:txBody>
      </p:sp>
      <p:sp>
        <p:nvSpPr>
          <p:cNvPr id="12" name="Text 9"/>
          <p:cNvSpPr/>
          <p:nvPr/>
        </p:nvSpPr>
        <p:spPr>
          <a:xfrm>
            <a:off x="428625" y="1930985"/>
            <a:ext cx="1310936"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linguaggio naturale. </a:t>
            </a:r>
            <a:endParaRPr lang="en-US" sz="1200" dirty="0"/>
          </a:p>
        </p:txBody>
      </p:sp>
      <p:sp>
        <p:nvSpPr>
          <p:cNvPr id="13" name="Text 10"/>
          <p:cNvSpPr/>
          <p:nvPr/>
        </p:nvSpPr>
        <p:spPr>
          <a:xfrm>
            <a:off x="428625" y="2402473"/>
            <a:ext cx="1392112"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 La comprensione dei </a:t>
            </a:r>
            <a:endParaRPr lang="en-US" sz="1200" dirty="0"/>
          </a:p>
        </p:txBody>
      </p:sp>
      <p:sp>
        <p:nvSpPr>
          <p:cNvPr id="14" name="Text 11"/>
          <p:cNvSpPr/>
          <p:nvPr/>
        </p:nvSpPr>
        <p:spPr>
          <a:xfrm>
            <a:off x="2067948" y="2402473"/>
            <a:ext cx="943272"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SF Pro Display" pitchFamily="34" charset="0"/>
                <a:ea typeface="SF Pro Display" pitchFamily="34" charset="-122"/>
                <a:cs typeface="SF Pro Display" pitchFamily="34" charset="-120"/>
              </a:rPr>
              <a:t>meccanismi di </a:t>
            </a:r>
            <a:endParaRPr lang="en-US" sz="1200" dirty="0"/>
          </a:p>
        </p:txBody>
      </p:sp>
      <p:sp>
        <p:nvSpPr>
          <p:cNvPr id="15" name="Text 12"/>
          <p:cNvSpPr/>
          <p:nvPr/>
        </p:nvSpPr>
        <p:spPr>
          <a:xfrm>
            <a:off x="428625" y="2659648"/>
            <a:ext cx="679417"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SF Pro Display" pitchFamily="34" charset="0"/>
                <a:ea typeface="SF Pro Display" pitchFamily="34" charset="-122"/>
                <a:cs typeface="SF Pro Display" pitchFamily="34" charset="-120"/>
              </a:rPr>
              <a:t>attenzione</a:t>
            </a:r>
            <a:endParaRPr lang="en-US" sz="1200" dirty="0"/>
          </a:p>
        </p:txBody>
      </p:sp>
      <p:sp>
        <p:nvSpPr>
          <p:cNvPr id="16" name="Text 13"/>
          <p:cNvSpPr/>
          <p:nvPr/>
        </p:nvSpPr>
        <p:spPr>
          <a:xfrm>
            <a:off x="1276415" y="2659648"/>
            <a:ext cx="424796"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 delle </a:t>
            </a:r>
            <a:endParaRPr lang="en-US" sz="1200" dirty="0"/>
          </a:p>
        </p:txBody>
      </p:sp>
      <p:sp>
        <p:nvSpPr>
          <p:cNvPr id="17" name="Text 14"/>
          <p:cNvSpPr/>
          <p:nvPr/>
        </p:nvSpPr>
        <p:spPr>
          <a:xfrm>
            <a:off x="1781556" y="2659648"/>
            <a:ext cx="1525418"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SF Pro Display" pitchFamily="34" charset="0"/>
                <a:ea typeface="SF Pro Display" pitchFamily="34" charset="-122"/>
                <a:cs typeface="SF Pro Display" pitchFamily="34" charset="-120"/>
              </a:rPr>
              <a:t>strategie di generazione</a:t>
            </a:r>
            <a:endParaRPr lang="en-US" sz="1200" dirty="0"/>
          </a:p>
        </p:txBody>
      </p:sp>
      <p:sp>
        <p:nvSpPr>
          <p:cNvPr id="18" name="Text 15"/>
          <p:cNvSpPr/>
          <p:nvPr/>
        </p:nvSpPr>
        <p:spPr>
          <a:xfrm>
            <a:off x="428625" y="2916823"/>
            <a:ext cx="496931"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 e delle </a:t>
            </a:r>
            <a:endParaRPr lang="en-US" sz="1200" dirty="0"/>
          </a:p>
        </p:txBody>
      </p:sp>
      <p:sp>
        <p:nvSpPr>
          <p:cNvPr id="19" name="Text 16"/>
          <p:cNvSpPr/>
          <p:nvPr/>
        </p:nvSpPr>
        <p:spPr>
          <a:xfrm>
            <a:off x="981484" y="2916823"/>
            <a:ext cx="1406347"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SF Pro Display" pitchFamily="34" charset="0"/>
                <a:ea typeface="SF Pro Display" pitchFamily="34" charset="-122"/>
                <a:cs typeface="SF Pro Display" pitchFamily="34" charset="-120"/>
              </a:rPr>
              <a:t>tecniche di prompting</a:t>
            </a:r>
            <a:endParaRPr lang="en-US" sz="1200" dirty="0"/>
          </a:p>
        </p:txBody>
      </p:sp>
      <p:sp>
        <p:nvSpPr>
          <p:cNvPr id="20" name="Text 17"/>
          <p:cNvSpPr/>
          <p:nvPr/>
        </p:nvSpPr>
        <p:spPr>
          <a:xfrm>
            <a:off x="2772249" y="2916823"/>
            <a:ext cx="147476"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 è </a:t>
            </a:r>
            <a:endParaRPr lang="en-US" sz="1200" dirty="0"/>
          </a:p>
        </p:txBody>
      </p:sp>
      <p:sp>
        <p:nvSpPr>
          <p:cNvPr id="21" name="Text 18"/>
          <p:cNvSpPr/>
          <p:nvPr/>
        </p:nvSpPr>
        <p:spPr>
          <a:xfrm>
            <a:off x="428625" y="3173998"/>
            <a:ext cx="2442720"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fondamentale per sfruttare appieno il </a:t>
            </a:r>
            <a:endParaRPr lang="en-US" sz="1200" dirty="0"/>
          </a:p>
        </p:txBody>
      </p:sp>
      <p:sp>
        <p:nvSpPr>
          <p:cNvPr id="22" name="Text 19"/>
          <p:cNvSpPr/>
          <p:nvPr/>
        </p:nvSpPr>
        <p:spPr>
          <a:xfrm>
            <a:off x="428625" y="3431173"/>
            <a:ext cx="1851084"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potenziale di questi modelli. </a:t>
            </a:r>
            <a:endParaRPr lang="en-US" sz="1200" dirty="0"/>
          </a:p>
        </p:txBody>
      </p:sp>
      <p:sp>
        <p:nvSpPr>
          <p:cNvPr id="23" name="Text 20"/>
          <p:cNvSpPr/>
          <p:nvPr/>
        </p:nvSpPr>
        <p:spPr>
          <a:xfrm>
            <a:off x="428625" y="3902660"/>
            <a:ext cx="2986074"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 Il futuro degli LLM dipenderà dalla qualità dei </a:t>
            </a:r>
            <a:endParaRPr lang="en-US" sz="1200" dirty="0"/>
          </a:p>
        </p:txBody>
      </p:sp>
      <p:sp>
        <p:nvSpPr>
          <p:cNvPr id="24" name="Text 21"/>
          <p:cNvSpPr/>
          <p:nvPr/>
        </p:nvSpPr>
        <p:spPr>
          <a:xfrm>
            <a:off x="428625" y="4159835"/>
            <a:ext cx="473784"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SF Pro Display" pitchFamily="34" charset="0"/>
                <a:ea typeface="SF Pro Display" pitchFamily="34" charset="-122"/>
                <a:cs typeface="SF Pro Display" pitchFamily="34" charset="-120"/>
              </a:rPr>
              <a:t>dataset</a:t>
            </a:r>
            <a:endParaRPr lang="en-US" sz="1200" dirty="0"/>
          </a:p>
        </p:txBody>
      </p:sp>
      <p:sp>
        <p:nvSpPr>
          <p:cNvPr id="25" name="Text 22"/>
          <p:cNvSpPr/>
          <p:nvPr/>
        </p:nvSpPr>
        <p:spPr>
          <a:xfrm>
            <a:off x="1028951" y="4159835"/>
            <a:ext cx="1338636"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 dall'efficienza delle </a:t>
            </a:r>
            <a:endParaRPr lang="en-US" sz="1200" dirty="0"/>
          </a:p>
        </p:txBody>
      </p:sp>
      <p:sp>
        <p:nvSpPr>
          <p:cNvPr id="26" name="Text 23"/>
          <p:cNvSpPr/>
          <p:nvPr/>
        </p:nvSpPr>
        <p:spPr>
          <a:xfrm>
            <a:off x="2602557" y="4159835"/>
            <a:ext cx="757643"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SF Pro Display" pitchFamily="34" charset="0"/>
                <a:ea typeface="SF Pro Display" pitchFamily="34" charset="-122"/>
                <a:cs typeface="SF Pro Display" pitchFamily="34" charset="-120"/>
              </a:rPr>
              <a:t>architetture</a:t>
            </a:r>
            <a:endParaRPr lang="en-US" sz="1200" dirty="0"/>
          </a:p>
        </p:txBody>
      </p:sp>
      <p:sp>
        <p:nvSpPr>
          <p:cNvPr id="27" name="Text 24"/>
          <p:cNvSpPr/>
          <p:nvPr/>
        </p:nvSpPr>
        <p:spPr>
          <a:xfrm>
            <a:off x="3545784" y="4159835"/>
            <a:ext cx="147476"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 e </a:t>
            </a:r>
            <a:endParaRPr lang="en-US" sz="1200" dirty="0"/>
          </a:p>
        </p:txBody>
      </p:sp>
      <p:sp>
        <p:nvSpPr>
          <p:cNvPr id="28" name="Text 25"/>
          <p:cNvSpPr/>
          <p:nvPr/>
        </p:nvSpPr>
        <p:spPr>
          <a:xfrm>
            <a:off x="428625" y="4417010"/>
            <a:ext cx="1350754"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dall'evoluzione delle </a:t>
            </a:r>
            <a:endParaRPr lang="en-US" sz="1200" dirty="0"/>
          </a:p>
        </p:txBody>
      </p:sp>
      <p:sp>
        <p:nvSpPr>
          <p:cNvPr id="29" name="Text 26"/>
          <p:cNvSpPr/>
          <p:nvPr/>
        </p:nvSpPr>
        <p:spPr>
          <a:xfrm>
            <a:off x="2005496" y="4417010"/>
            <a:ext cx="1448602" cy="184666"/>
          </a:xfrm>
          <a:prstGeom prst="rect">
            <a:avLst/>
          </a:prstGeom>
          <a:noFill/>
          <a:ln/>
        </p:spPr>
        <p:txBody>
          <a:bodyPr wrap="none" lIns="0" tIns="0" rIns="0" bIns="0" rtlCol="0" anchor="ctr">
            <a:spAutoFit/>
          </a:bodyPr>
          <a:lstStyle/>
          <a:p>
            <a:pPr marL="0" indent="0">
              <a:buNone/>
            </a:pPr>
            <a:r>
              <a:rPr lang="en-US" sz="1200" b="1" dirty="0">
                <a:solidFill>
                  <a:srgbClr val="000000"/>
                </a:solidFill>
                <a:latin typeface="SF Pro Display" pitchFamily="34" charset="0"/>
                <a:ea typeface="SF Pro Display" pitchFamily="34" charset="-122"/>
                <a:cs typeface="SF Pro Display" pitchFamily="34" charset="-120"/>
              </a:rPr>
              <a:t>tecniche di interazione</a:t>
            </a:r>
            <a:endParaRPr lang="en-US" sz="1200" dirty="0"/>
          </a:p>
        </p:txBody>
      </p:sp>
      <p:sp>
        <p:nvSpPr>
          <p:cNvPr id="30" name="Text 27"/>
          <p:cNvSpPr/>
          <p:nvPr/>
        </p:nvSpPr>
        <p:spPr>
          <a:xfrm>
            <a:off x="428625" y="4674185"/>
            <a:ext cx="1142942" cy="184666"/>
          </a:xfrm>
          <a:prstGeom prst="rect">
            <a:avLst/>
          </a:prstGeom>
          <a:noFill/>
          <a:ln/>
        </p:spPr>
        <p:txBody>
          <a:bodyPr wrap="none" lIns="0" tIns="0" rIns="0" bIns="0" rtlCol="0" anchor="ctr">
            <a:spAutoFit/>
          </a:bodyPr>
          <a:lstStyle/>
          <a:p>
            <a:pPr marL="0" indent="0">
              <a:buNone/>
            </a:pPr>
            <a:r>
              <a:rPr lang="en-US" sz="1200" b="1" dirty="0">
                <a:solidFill>
                  <a:srgbClr val="4C4C4C"/>
                </a:solidFill>
                <a:latin typeface="SF Pro Display" pitchFamily="34" charset="0"/>
                <a:ea typeface="SF Pro Display" pitchFamily="34" charset="-122"/>
                <a:cs typeface="SF Pro Display" pitchFamily="34" charset="-120"/>
              </a:rPr>
              <a:t> uomo-macchina. </a:t>
            </a:r>
            <a:endParaRPr lang="en-US" sz="1200" dirty="0"/>
          </a:p>
        </p:txBody>
      </p:sp>
      <p:sp>
        <p:nvSpPr>
          <p:cNvPr id="31" name="Text 28"/>
          <p:cNvSpPr/>
          <p:nvPr/>
        </p:nvSpPr>
        <p:spPr>
          <a:xfrm>
            <a:off x="4572000" y="761405"/>
            <a:ext cx="1227900" cy="153888"/>
          </a:xfrm>
          <a:prstGeom prst="rect">
            <a:avLst/>
          </a:prstGeom>
          <a:noFill/>
          <a:ln/>
        </p:spPr>
        <p:txBody>
          <a:bodyPr wrap="none" lIns="0" tIns="0" rIns="0" bIns="0" rtlCol="0" anchor="ctr">
            <a:spAutoFit/>
          </a:bodyPr>
          <a:lstStyle/>
          <a:p>
            <a:pPr marL="0" indent="0">
              <a:buNone/>
            </a:pPr>
            <a:r>
              <a:rPr lang="en-US" sz="1000" b="1" dirty="0">
                <a:solidFill>
                  <a:srgbClr val="000000"/>
                </a:solidFill>
                <a:latin typeface="Noto Sans" pitchFamily="34" charset="0"/>
                <a:ea typeface="Noto Sans" pitchFamily="34" charset="-122"/>
                <a:cs typeface="Noto Sans" pitchFamily="34" charset="-120"/>
              </a:rPr>
              <a:t>Letture Consigliate</a:t>
            </a:r>
            <a:endParaRPr lang="en-US" sz="1000" dirty="0"/>
          </a:p>
        </p:txBody>
      </p:sp>
      <p:sp>
        <p:nvSpPr>
          <p:cNvPr id="32" name="Text 29"/>
          <p:cNvSpPr/>
          <p:nvPr/>
        </p:nvSpPr>
        <p:spPr>
          <a:xfrm>
            <a:off x="4572000" y="1079853"/>
            <a:ext cx="2694840" cy="138499"/>
          </a:xfrm>
          <a:prstGeom prst="rect">
            <a:avLst/>
          </a:prstGeom>
          <a:noFill/>
          <a:ln/>
        </p:spPr>
        <p:txBody>
          <a:bodyPr wrap="none" lIns="170053" tIns="0" rIns="0" bIns="0" rtlCol="0" anchor="ctr">
            <a:spAutoFit/>
          </a:bodyPr>
          <a:lstStyle/>
          <a:p>
            <a:pPr marL="0" indent="0">
              <a:buNone/>
            </a:pPr>
            <a:r>
              <a:rPr lang="en-US" sz="900" dirty="0">
                <a:solidFill>
                  <a:srgbClr val="4C4C4C"/>
                </a:solidFill>
                <a:latin typeface="Noto Sans" pitchFamily="34" charset="0"/>
                <a:ea typeface="Noto Sans" pitchFamily="34" charset="-122"/>
                <a:cs typeface="Noto Sans" pitchFamily="34" charset="-120"/>
              </a:rPr>
              <a:t>Attention Is All You Need (Vaswani et al., 2017)</a:t>
            </a:r>
            <a:endParaRPr lang="en-US" sz="900" dirty="0"/>
          </a:p>
        </p:txBody>
      </p:sp>
      <p:sp>
        <p:nvSpPr>
          <p:cNvPr id="33" name="Text 30"/>
          <p:cNvSpPr/>
          <p:nvPr/>
        </p:nvSpPr>
        <p:spPr>
          <a:xfrm>
            <a:off x="4572000" y="1344172"/>
            <a:ext cx="2467214" cy="138499"/>
          </a:xfrm>
          <a:prstGeom prst="rect">
            <a:avLst/>
          </a:prstGeom>
          <a:noFill/>
          <a:ln/>
        </p:spPr>
        <p:txBody>
          <a:bodyPr wrap="none" lIns="170053" tIns="0" rIns="0" bIns="0" rtlCol="0" anchor="ctr">
            <a:spAutoFit/>
          </a:bodyPr>
          <a:lstStyle/>
          <a:p>
            <a:pPr marL="0" indent="0">
              <a:buNone/>
            </a:pPr>
            <a:r>
              <a:rPr lang="en-US" sz="900" dirty="0">
                <a:solidFill>
                  <a:srgbClr val="4C4C4C"/>
                </a:solidFill>
                <a:latin typeface="Noto Sans" pitchFamily="34" charset="0"/>
                <a:ea typeface="Noto Sans" pitchFamily="34" charset="-122"/>
                <a:cs typeface="Noto Sans" pitchFamily="34" charset="-120"/>
              </a:rPr>
              <a:t>The Illustrated Transformer (Jay Alammar)</a:t>
            </a:r>
            <a:endParaRPr lang="en-US" sz="900" dirty="0"/>
          </a:p>
        </p:txBody>
      </p:sp>
      <p:sp>
        <p:nvSpPr>
          <p:cNvPr id="34" name="Text 31"/>
          <p:cNvSpPr/>
          <p:nvPr/>
        </p:nvSpPr>
        <p:spPr>
          <a:xfrm>
            <a:off x="4572000" y="1608491"/>
            <a:ext cx="3467488" cy="138499"/>
          </a:xfrm>
          <a:prstGeom prst="rect">
            <a:avLst/>
          </a:prstGeom>
          <a:noFill/>
          <a:ln/>
        </p:spPr>
        <p:txBody>
          <a:bodyPr wrap="none" lIns="170053" tIns="0" rIns="0" bIns="0" rtlCol="0" anchor="ctr">
            <a:spAutoFit/>
          </a:bodyPr>
          <a:lstStyle/>
          <a:p>
            <a:pPr marL="0" indent="0">
              <a:buNone/>
            </a:pPr>
            <a:r>
              <a:rPr lang="en-US" sz="900" dirty="0">
                <a:solidFill>
                  <a:srgbClr val="4C4C4C"/>
                </a:solidFill>
                <a:latin typeface="Noto Sans" pitchFamily="34" charset="0"/>
                <a:ea typeface="Noto Sans" pitchFamily="34" charset="-122"/>
                <a:cs typeface="Noto Sans" pitchFamily="34" charset="-120"/>
              </a:rPr>
              <a:t>Language Models are Few-Shot Learners (Brown et al., 2020)</a:t>
            </a:r>
            <a:endParaRPr lang="en-US" sz="900" dirty="0"/>
          </a:p>
        </p:txBody>
      </p:sp>
      <p:sp>
        <p:nvSpPr>
          <p:cNvPr id="35" name="Text 32"/>
          <p:cNvSpPr/>
          <p:nvPr/>
        </p:nvSpPr>
        <p:spPr>
          <a:xfrm>
            <a:off x="4572000" y="2090143"/>
            <a:ext cx="923330" cy="153888"/>
          </a:xfrm>
          <a:prstGeom prst="rect">
            <a:avLst/>
          </a:prstGeom>
          <a:noFill/>
          <a:ln/>
        </p:spPr>
        <p:txBody>
          <a:bodyPr wrap="none" lIns="0" tIns="0" rIns="0" bIns="0" rtlCol="0" anchor="ctr">
            <a:spAutoFit/>
          </a:bodyPr>
          <a:lstStyle/>
          <a:p>
            <a:pPr marL="0" indent="0">
              <a:buNone/>
            </a:pPr>
            <a:r>
              <a:rPr lang="en-US" sz="1000" b="1" dirty="0">
                <a:solidFill>
                  <a:srgbClr val="000000"/>
                </a:solidFill>
                <a:latin typeface="Noto Sans" pitchFamily="34" charset="0"/>
                <a:ea typeface="Noto Sans" pitchFamily="34" charset="-122"/>
                <a:cs typeface="Noto Sans" pitchFamily="34" charset="-120"/>
              </a:rPr>
              <a:t>Risorse Online</a:t>
            </a:r>
            <a:endParaRPr lang="en-US" sz="1000" dirty="0"/>
          </a:p>
        </p:txBody>
      </p:sp>
      <p:sp>
        <p:nvSpPr>
          <p:cNvPr id="36" name="Text 33"/>
          <p:cNvSpPr/>
          <p:nvPr/>
        </p:nvSpPr>
        <p:spPr>
          <a:xfrm>
            <a:off x="4572000" y="2408591"/>
            <a:ext cx="2069669" cy="138499"/>
          </a:xfrm>
          <a:prstGeom prst="rect">
            <a:avLst/>
          </a:prstGeom>
          <a:noFill/>
          <a:ln/>
        </p:spPr>
        <p:txBody>
          <a:bodyPr wrap="none" lIns="170053" tIns="0" rIns="0" bIns="0" rtlCol="0" anchor="ctr">
            <a:spAutoFit/>
          </a:bodyPr>
          <a:lstStyle/>
          <a:p>
            <a:pPr marL="0" indent="0">
              <a:buNone/>
            </a:pPr>
            <a:r>
              <a:rPr lang="en-US" sz="900" dirty="0">
                <a:solidFill>
                  <a:srgbClr val="4C4C4C"/>
                </a:solidFill>
                <a:latin typeface="Noto Sans" pitchFamily="34" charset="0"/>
                <a:ea typeface="Noto Sans" pitchFamily="34" charset="-122"/>
                <a:cs typeface="Noto Sans" pitchFamily="34" charset="-120"/>
              </a:rPr>
              <a:t>Hugging Face: hub.huggingface.co</a:t>
            </a:r>
            <a:endParaRPr lang="en-US" sz="900" dirty="0"/>
          </a:p>
        </p:txBody>
      </p:sp>
      <p:sp>
        <p:nvSpPr>
          <p:cNvPr id="37" name="Text 34"/>
          <p:cNvSpPr/>
          <p:nvPr/>
        </p:nvSpPr>
        <p:spPr>
          <a:xfrm>
            <a:off x="4572000" y="2672909"/>
            <a:ext cx="2337371" cy="138499"/>
          </a:xfrm>
          <a:prstGeom prst="rect">
            <a:avLst/>
          </a:prstGeom>
          <a:noFill/>
          <a:ln/>
        </p:spPr>
        <p:txBody>
          <a:bodyPr wrap="none" lIns="170053" tIns="0" rIns="0" bIns="0" rtlCol="0" anchor="ctr">
            <a:spAutoFit/>
          </a:bodyPr>
          <a:lstStyle/>
          <a:p>
            <a:pPr marL="0" indent="0">
              <a:buNone/>
            </a:pPr>
            <a:r>
              <a:rPr lang="en-US" sz="900" dirty="0">
                <a:solidFill>
                  <a:srgbClr val="4C4C4C"/>
                </a:solidFill>
                <a:latin typeface="Noto Sans" pitchFamily="34" charset="0"/>
                <a:ea typeface="Noto Sans" pitchFamily="34" charset="-122"/>
                <a:cs typeface="Noto Sans" pitchFamily="34" charset="-120"/>
              </a:rPr>
              <a:t>Papers With Code: paperswithcode.com</a:t>
            </a:r>
            <a:endParaRPr lang="en-US" sz="900" dirty="0"/>
          </a:p>
        </p:txBody>
      </p:sp>
      <p:sp>
        <p:nvSpPr>
          <p:cNvPr id="38" name="Text 35"/>
          <p:cNvSpPr/>
          <p:nvPr/>
        </p:nvSpPr>
        <p:spPr>
          <a:xfrm>
            <a:off x="4572000" y="2937228"/>
            <a:ext cx="2706062" cy="138499"/>
          </a:xfrm>
          <a:prstGeom prst="rect">
            <a:avLst/>
          </a:prstGeom>
          <a:noFill/>
          <a:ln/>
        </p:spPr>
        <p:txBody>
          <a:bodyPr wrap="none" lIns="170053" tIns="0" rIns="0" bIns="0" rtlCol="0" anchor="ctr">
            <a:spAutoFit/>
          </a:bodyPr>
          <a:lstStyle/>
          <a:p>
            <a:pPr marL="0" indent="0">
              <a:buNone/>
            </a:pPr>
            <a:r>
              <a:rPr lang="en-US" sz="900" dirty="0">
                <a:solidFill>
                  <a:srgbClr val="4C4C4C"/>
                </a:solidFill>
                <a:latin typeface="Noto Sans" pitchFamily="34" charset="0"/>
                <a:ea typeface="Noto Sans" pitchFamily="34" charset="-122"/>
                <a:cs typeface="Noto Sans" pitchFamily="34" charset="-120"/>
              </a:rPr>
              <a:t>Prompt Engineering Guide: promptingguide.ai</a:t>
            </a:r>
            <a:endParaRPr lang="en-US" sz="900" dirty="0"/>
          </a:p>
        </p:txBody>
      </p:sp>
      <p:sp>
        <p:nvSpPr>
          <p:cNvPr id="39" name="Text 36"/>
          <p:cNvSpPr/>
          <p:nvPr/>
        </p:nvSpPr>
        <p:spPr>
          <a:xfrm>
            <a:off x="4572000" y="3418880"/>
            <a:ext cx="921727" cy="153888"/>
          </a:xfrm>
          <a:prstGeom prst="rect">
            <a:avLst/>
          </a:prstGeom>
          <a:noFill/>
          <a:ln/>
        </p:spPr>
        <p:txBody>
          <a:bodyPr wrap="none" lIns="0" tIns="0" rIns="0" bIns="0" rtlCol="0" anchor="ctr">
            <a:spAutoFit/>
          </a:bodyPr>
          <a:lstStyle/>
          <a:p>
            <a:pPr marL="0" indent="0">
              <a:buNone/>
            </a:pPr>
            <a:r>
              <a:rPr lang="en-US" sz="1000" b="1" dirty="0">
                <a:solidFill>
                  <a:srgbClr val="000000"/>
                </a:solidFill>
                <a:latin typeface="Noto Sans" pitchFamily="34" charset="0"/>
                <a:ea typeface="Noto Sans" pitchFamily="34" charset="-122"/>
                <a:cs typeface="Noto Sans" pitchFamily="34" charset="-120"/>
              </a:rPr>
              <a:t>Esercizi Pratici</a:t>
            </a:r>
            <a:endParaRPr lang="en-US" sz="1000" dirty="0"/>
          </a:p>
        </p:txBody>
      </p:sp>
      <p:sp>
        <p:nvSpPr>
          <p:cNvPr id="40" name="Text 37"/>
          <p:cNvSpPr/>
          <p:nvPr/>
        </p:nvSpPr>
        <p:spPr>
          <a:xfrm>
            <a:off x="4572000" y="3737328"/>
            <a:ext cx="3090783" cy="138499"/>
          </a:xfrm>
          <a:prstGeom prst="rect">
            <a:avLst/>
          </a:prstGeom>
          <a:noFill/>
          <a:ln/>
        </p:spPr>
        <p:txBody>
          <a:bodyPr wrap="none" lIns="170053" tIns="0" rIns="0" bIns="0" rtlCol="0" anchor="ctr">
            <a:spAutoFit/>
          </a:bodyPr>
          <a:lstStyle/>
          <a:p>
            <a:pPr marL="0" indent="0">
              <a:buNone/>
            </a:pPr>
            <a:r>
              <a:rPr lang="en-US" sz="900" dirty="0">
                <a:solidFill>
                  <a:srgbClr val="4C4C4C"/>
                </a:solidFill>
                <a:latin typeface="Noto Sans" pitchFamily="34" charset="0"/>
                <a:ea typeface="Noto Sans" pitchFamily="34" charset="-122"/>
                <a:cs typeface="Noto Sans" pitchFamily="34" charset="-120"/>
              </a:rPr>
              <a:t>Implementare un semplice meccanismo di attenzione</a:t>
            </a:r>
            <a:endParaRPr lang="en-US" sz="900" dirty="0"/>
          </a:p>
        </p:txBody>
      </p:sp>
      <p:sp>
        <p:nvSpPr>
          <p:cNvPr id="41" name="Text 38"/>
          <p:cNvSpPr/>
          <p:nvPr/>
        </p:nvSpPr>
        <p:spPr>
          <a:xfrm>
            <a:off x="4572000" y="4001647"/>
            <a:ext cx="2924070" cy="138499"/>
          </a:xfrm>
          <a:prstGeom prst="rect">
            <a:avLst/>
          </a:prstGeom>
          <a:noFill/>
          <a:ln/>
        </p:spPr>
        <p:txBody>
          <a:bodyPr wrap="none" lIns="170053" tIns="0" rIns="0" bIns="0" rtlCol="0" anchor="ctr">
            <a:spAutoFit/>
          </a:bodyPr>
          <a:lstStyle/>
          <a:p>
            <a:pPr marL="0" indent="0">
              <a:buNone/>
            </a:pPr>
            <a:r>
              <a:rPr lang="en-US" sz="900" dirty="0">
                <a:solidFill>
                  <a:srgbClr val="4C4C4C"/>
                </a:solidFill>
                <a:latin typeface="Noto Sans" pitchFamily="34" charset="0"/>
                <a:ea typeface="Noto Sans" pitchFamily="34" charset="-122"/>
                <a:cs typeface="Noto Sans" pitchFamily="34" charset="-120"/>
              </a:rPr>
              <a:t>Sperimentare con diverse strategie di generazione</a:t>
            </a:r>
            <a:endParaRPr lang="en-US" sz="900" dirty="0"/>
          </a:p>
        </p:txBody>
      </p:sp>
      <p:sp>
        <p:nvSpPr>
          <p:cNvPr id="42" name="Text 39"/>
          <p:cNvSpPr/>
          <p:nvPr/>
        </p:nvSpPr>
        <p:spPr>
          <a:xfrm>
            <a:off x="4572000" y="4265966"/>
            <a:ext cx="2728504" cy="138499"/>
          </a:xfrm>
          <a:prstGeom prst="rect">
            <a:avLst/>
          </a:prstGeom>
          <a:noFill/>
          <a:ln/>
        </p:spPr>
        <p:txBody>
          <a:bodyPr wrap="none" lIns="170053" tIns="0" rIns="0" bIns="0" rtlCol="0" anchor="ctr">
            <a:spAutoFit/>
          </a:bodyPr>
          <a:lstStyle/>
          <a:p>
            <a:pPr marL="0" indent="0">
              <a:buNone/>
            </a:pPr>
            <a:r>
              <a:rPr lang="en-US" sz="900" dirty="0">
                <a:solidFill>
                  <a:srgbClr val="4C4C4C"/>
                </a:solidFill>
                <a:latin typeface="Noto Sans" pitchFamily="34" charset="0"/>
                <a:ea typeface="Noto Sans" pitchFamily="34" charset="-122"/>
                <a:cs typeface="Noto Sans" pitchFamily="34" charset="-120"/>
              </a:rPr>
              <a:t>Progettare prompt efficaci per compiti specifici</a:t>
            </a:r>
            <a:endParaRPr lang="en-US" sz="900" dirty="0"/>
          </a:p>
        </p:txBody>
      </p:sp>
      <p:sp>
        <p:nvSpPr>
          <p:cNvPr id="43" name="Text 40"/>
          <p:cNvSpPr/>
          <p:nvPr/>
        </p:nvSpPr>
        <p:spPr>
          <a:xfrm>
            <a:off x="3465928" y="4909722"/>
            <a:ext cx="2212144" cy="215444"/>
          </a:xfrm>
          <a:prstGeom prst="rect">
            <a:avLst/>
          </a:prstGeom>
          <a:noFill/>
          <a:ln/>
        </p:spPr>
        <p:txBody>
          <a:bodyPr wrap="none" lIns="0" tIns="0" rIns="0" bIns="0" rtlCol="0" anchor="ctr">
            <a:spAutoFit/>
          </a:bodyPr>
          <a:lstStyle/>
          <a:p>
            <a:pPr marL="0" indent="0" algn="ctr">
              <a:buNone/>
            </a:pPr>
            <a:r>
              <a:rPr lang="en-US" sz="1400" b="1" dirty="0">
                <a:solidFill>
                  <a:srgbClr val="000000"/>
                </a:solidFill>
                <a:latin typeface="Noto Sans" pitchFamily="34" charset="0"/>
                <a:ea typeface="Noto Sans" pitchFamily="34" charset="-122"/>
                <a:cs typeface="Noto Sans" pitchFamily="34" charset="-120"/>
              </a:rPr>
              <a:t> Grazie per l'attenzione! </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65694"/>
            <a:ext cx="1712007"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Cos'è un LLM</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360399" y="1266832"/>
            <a:ext cx="33502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Un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2"/>
          <p:cNvSpPr/>
          <p:nvPr/>
        </p:nvSpPr>
        <p:spPr>
          <a:xfrm>
            <a:off x="695427" y="1266832"/>
            <a:ext cx="2510303"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Large Language Model (LLM)</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3"/>
          <p:cNvSpPr/>
          <p:nvPr/>
        </p:nvSpPr>
        <p:spPr>
          <a:xfrm>
            <a:off x="3205730" y="1273706"/>
            <a:ext cx="1211870"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è un modello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 4"/>
          <p:cNvSpPr/>
          <p:nvPr/>
        </p:nvSpPr>
        <p:spPr>
          <a:xfrm>
            <a:off x="428625" y="1524007"/>
            <a:ext cx="4060407"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di intelligenza artificiale addestrato su enormi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8" name="Text 5"/>
          <p:cNvSpPr/>
          <p:nvPr/>
        </p:nvSpPr>
        <p:spPr>
          <a:xfrm>
            <a:off x="428625" y="1781182"/>
            <a:ext cx="4020331"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quantità di testo per comprendere e generare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 6"/>
          <p:cNvSpPr/>
          <p:nvPr/>
        </p:nvSpPr>
        <p:spPr>
          <a:xfrm>
            <a:off x="428625" y="2038357"/>
            <a:ext cx="1809791"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linguaggio naturale.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0" name="Text 7"/>
          <p:cNvSpPr/>
          <p:nvPr/>
        </p:nvSpPr>
        <p:spPr>
          <a:xfrm>
            <a:off x="428625" y="2583256"/>
            <a:ext cx="2662588" cy="160941"/>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Noto Sans" panose="020B0502040504020204" pitchFamily="34" charset="0"/>
                <a:ea typeface="Noto Sans" panose="020B0502040504020204" pitchFamily="34" charset="0"/>
                <a:cs typeface="Noto Sans" panose="020B0502040504020204" pitchFamily="34" charset="0"/>
              </a:rPr>
              <a:t>Differenze con modelli NLP tradizionali:</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8"/>
          <p:cNvSpPr/>
          <p:nvPr/>
        </p:nvSpPr>
        <p:spPr>
          <a:xfrm>
            <a:off x="428625" y="2797568"/>
            <a:ext cx="2418932" cy="160941"/>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 Scala (miliardi di parametri vs milioni)</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Text 9"/>
          <p:cNvSpPr/>
          <p:nvPr/>
        </p:nvSpPr>
        <p:spPr>
          <a:xfrm>
            <a:off x="428625" y="3011881"/>
            <a:ext cx="2439770" cy="160941"/>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 Capacità di comprensione contestuale</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13" name="Text 10"/>
          <p:cNvSpPr/>
          <p:nvPr/>
        </p:nvSpPr>
        <p:spPr>
          <a:xfrm>
            <a:off x="428625" y="3226193"/>
            <a:ext cx="2481449" cy="160941"/>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 Generazione di testo coerente e fluido </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pic>
        <p:nvPicPr>
          <p:cNvPr id="14" name="Image 1" descr="preencoded.png"/>
          <p:cNvPicPr>
            <a:picLocks noChangeAspect="1"/>
          </p:cNvPicPr>
          <p:nvPr/>
        </p:nvPicPr>
        <p:blipFill>
          <a:blip r:embed="rId4"/>
          <a:stretch>
            <a:fillRect/>
          </a:stretch>
        </p:blipFill>
        <p:spPr>
          <a:xfrm>
            <a:off x="5243513" y="1243013"/>
            <a:ext cx="3214688" cy="2857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908500-4240-80CC-830F-442014E36174}"/>
              </a:ext>
            </a:extLst>
          </p:cNvPr>
          <p:cNvPicPr>
            <a:picLocks noChangeAspect="1"/>
          </p:cNvPicPr>
          <p:nvPr/>
        </p:nvPicPr>
        <p:blipFill>
          <a:blip r:embed="rId3"/>
          <a:stretch>
            <a:fillRect/>
          </a:stretch>
        </p:blipFill>
        <p:spPr>
          <a:xfrm>
            <a:off x="3976576" y="1259521"/>
            <a:ext cx="4835845" cy="2292034"/>
          </a:xfrm>
          <a:prstGeom prst="rect">
            <a:avLst/>
          </a:prstGeom>
        </p:spPr>
      </p:pic>
      <p:sp>
        <p:nvSpPr>
          <p:cNvPr id="15" name="TextBox 14">
            <a:extLst>
              <a:ext uri="{FF2B5EF4-FFF2-40B4-BE49-F238E27FC236}">
                <a16:creationId xmlns:a16="http://schemas.microsoft.com/office/drawing/2014/main" id="{A9FC3D85-BE2E-EBE5-D143-BFA5CFFBD215}"/>
              </a:ext>
            </a:extLst>
          </p:cNvPr>
          <p:cNvSpPr txBox="1"/>
          <p:nvPr/>
        </p:nvSpPr>
        <p:spPr>
          <a:xfrm>
            <a:off x="509514" y="976946"/>
            <a:ext cx="2997443" cy="1338828"/>
          </a:xfrm>
          <a:prstGeom prst="rect">
            <a:avLst/>
          </a:prstGeom>
          <a:noFill/>
        </p:spPr>
        <p:txBody>
          <a:bodyPr wrap="square" rtlCol="0">
            <a:spAutoFit/>
          </a:bodyPr>
          <a:lstStyle/>
          <a:p>
            <a:pPr algn="just"/>
            <a:r>
              <a:rPr lang="it-IT" sz="1350" dirty="0">
                <a:latin typeface="Noto Sans" panose="020B0502040504020204" pitchFamily="34" charset="0"/>
                <a:ea typeface="Noto Sans" panose="020B0502040504020204" pitchFamily="34" charset="0"/>
                <a:cs typeface="Noto Sans" panose="020B0502040504020204" pitchFamily="34" charset="0"/>
              </a:rPr>
              <a:t>I modelli LLM rappresentano un’applicazione specifica delle tecniche di deep learning,</a:t>
            </a:r>
          </a:p>
          <a:p>
            <a:pPr algn="just"/>
            <a:r>
              <a:rPr lang="it-IT" sz="1350" dirty="0">
                <a:latin typeface="Noto Sans" panose="020B0502040504020204" pitchFamily="34" charset="0"/>
                <a:ea typeface="Noto Sans" panose="020B0502040504020204" pitchFamily="34" charset="0"/>
                <a:cs typeface="Noto Sans" panose="020B0502040504020204" pitchFamily="34" charset="0"/>
              </a:rPr>
              <a:t>utilizzando la loro capacità di elaborare e generare testo di tipo umano.</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6" name="Text 0">
            <a:extLst>
              <a:ext uri="{FF2B5EF4-FFF2-40B4-BE49-F238E27FC236}">
                <a16:creationId xmlns:a16="http://schemas.microsoft.com/office/drawing/2014/main" id="{3AAB6DE2-A211-5F91-907D-784B5CF9293E}"/>
              </a:ext>
            </a:extLst>
          </p:cNvPr>
          <p:cNvSpPr/>
          <p:nvPr/>
        </p:nvSpPr>
        <p:spPr>
          <a:xfrm>
            <a:off x="428625" y="465694"/>
            <a:ext cx="1712007"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Cos'è un LLM</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17" name="TextBox 16">
            <a:extLst>
              <a:ext uri="{FF2B5EF4-FFF2-40B4-BE49-F238E27FC236}">
                <a16:creationId xmlns:a16="http://schemas.microsoft.com/office/drawing/2014/main" id="{50F81D9F-167B-423F-7C49-B4AA7012D669}"/>
              </a:ext>
            </a:extLst>
          </p:cNvPr>
          <p:cNvSpPr txBox="1"/>
          <p:nvPr/>
        </p:nvSpPr>
        <p:spPr>
          <a:xfrm>
            <a:off x="509515" y="2406765"/>
            <a:ext cx="3052392" cy="2585323"/>
          </a:xfrm>
          <a:prstGeom prst="rect">
            <a:avLst/>
          </a:prstGeom>
          <a:noFill/>
        </p:spPr>
        <p:txBody>
          <a:bodyPr wrap="square" rtlCol="0">
            <a:spAutoFit/>
          </a:bodyPr>
          <a:lstStyle/>
          <a:p>
            <a:pPr algn="just"/>
            <a:r>
              <a:rPr lang="it-IT" sz="1350" dirty="0">
                <a:latin typeface="Noto Sans" panose="020B0502040504020204" pitchFamily="34" charset="0"/>
                <a:ea typeface="Noto Sans" panose="020B0502040504020204" pitchFamily="34" charset="0"/>
                <a:cs typeface="Noto Sans" panose="020B0502040504020204" pitchFamily="34" charset="0"/>
              </a:rPr>
              <a:t>Il termine Large Language Model si riferisce sia alle dimensioni del modello in termini di parametri, sia all’immenso dataset sui quali è addestrato. È composto da decine o addirittura centinaia di miliardi di parametri, che sono i pesi regolabili della rete, che durante l’addestramento vengono ottimizzati per prevedere la parola successiva in una sequenza.</a:t>
            </a:r>
          </a:p>
          <a:p>
            <a:pPr algn="just"/>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19955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AC82EE-A76E-E004-21AB-B9DF25054B0F}"/>
              </a:ext>
            </a:extLst>
          </p:cNvPr>
          <p:cNvPicPr>
            <a:picLocks noChangeAspect="1"/>
          </p:cNvPicPr>
          <p:nvPr/>
        </p:nvPicPr>
        <p:blipFill>
          <a:blip r:embed="rId3"/>
          <a:stretch>
            <a:fillRect/>
          </a:stretch>
        </p:blipFill>
        <p:spPr>
          <a:xfrm>
            <a:off x="1242766" y="931490"/>
            <a:ext cx="6562773" cy="3991004"/>
          </a:xfrm>
          <a:prstGeom prst="rect">
            <a:avLst/>
          </a:prstGeom>
        </p:spPr>
      </p:pic>
      <p:sp>
        <p:nvSpPr>
          <p:cNvPr id="4" name="Text 0">
            <a:extLst>
              <a:ext uri="{FF2B5EF4-FFF2-40B4-BE49-F238E27FC236}">
                <a16:creationId xmlns:a16="http://schemas.microsoft.com/office/drawing/2014/main" id="{4DA9E2E5-B259-023F-D966-8D8A542CFBFF}"/>
              </a:ext>
            </a:extLst>
          </p:cNvPr>
          <p:cNvSpPr/>
          <p:nvPr/>
        </p:nvSpPr>
        <p:spPr>
          <a:xfrm>
            <a:off x="428625" y="465694"/>
            <a:ext cx="3358292"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Noto Sans" panose="020B0502040504020204" pitchFamily="34" charset="0"/>
                <a:ea typeface="Noto Sans" panose="020B0502040504020204" pitchFamily="34" charset="0"/>
                <a:cs typeface="Noto Sans" panose="020B0502040504020204" pitchFamily="34" charset="0"/>
              </a:rPr>
              <a:t>Addestramento</a:t>
            </a: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 di un LLM</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221540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302840" cy="5095741"/>
          </a:xfrm>
          <a:prstGeom prst="rect">
            <a:avLst/>
          </a:prstGeom>
        </p:spPr>
      </p:pic>
      <p:sp>
        <p:nvSpPr>
          <p:cNvPr id="3" name="Text 0"/>
          <p:cNvSpPr/>
          <p:nvPr/>
        </p:nvSpPr>
        <p:spPr>
          <a:xfrm>
            <a:off x="428625" y="465694"/>
            <a:ext cx="4801251" cy="311624"/>
          </a:xfrm>
          <a:prstGeom prst="rect">
            <a:avLst/>
          </a:prstGeom>
          <a:noFill/>
          <a:ln/>
        </p:spPr>
        <p:txBody>
          <a:bodyPr wrap="none" lIns="0" tIns="0" rIns="0" bIns="0" rtlCol="0" anchor="ctr">
            <a:spAutoFit/>
          </a:bodyPr>
          <a:lstStyle/>
          <a:p>
            <a:pPr marL="0" indent="0">
              <a:buNone/>
            </a:pPr>
            <a:r>
              <a:rPr lang="en-US" sz="2025" b="1" dirty="0" err="1">
                <a:solidFill>
                  <a:srgbClr val="000000"/>
                </a:solidFill>
                <a:latin typeface="Inter" pitchFamily="34" charset="0"/>
                <a:ea typeface="Inter" pitchFamily="34" charset="-122"/>
                <a:cs typeface="Inter" pitchFamily="34" charset="-120"/>
              </a:rPr>
              <a:t>Introduzione</a:t>
            </a:r>
            <a:r>
              <a:rPr lang="en-US" sz="2025" b="1" dirty="0">
                <a:solidFill>
                  <a:srgbClr val="000000"/>
                </a:solidFill>
                <a:latin typeface="Inter" pitchFamily="34" charset="0"/>
                <a:ea typeface="Inter" pitchFamily="34" charset="-122"/>
                <a:cs typeface="Inter" pitchFamily="34" charset="-120"/>
              </a:rPr>
              <a:t> </a:t>
            </a:r>
            <a:r>
              <a:rPr lang="en-US" sz="2025" b="1" dirty="0" err="1">
                <a:solidFill>
                  <a:srgbClr val="000000"/>
                </a:solidFill>
                <a:latin typeface="Inter" pitchFamily="34" charset="0"/>
                <a:ea typeface="Inter" pitchFamily="34" charset="-122"/>
                <a:cs typeface="Inter" pitchFamily="34" charset="-120"/>
              </a:rPr>
              <a:t>all’architettura</a:t>
            </a:r>
            <a:r>
              <a:rPr lang="en-US" sz="2025" b="1" dirty="0">
                <a:solidFill>
                  <a:srgbClr val="000000"/>
                </a:solidFill>
                <a:latin typeface="Inter" pitchFamily="34" charset="0"/>
                <a:ea typeface="Inter" pitchFamily="34" charset="-122"/>
                <a:cs typeface="Inter" pitchFamily="34" charset="-120"/>
              </a:rPr>
              <a:t> a Trasformatore</a:t>
            </a:r>
            <a:endParaRPr lang="en-US" sz="2025" dirty="0"/>
          </a:p>
        </p:txBody>
      </p:sp>
      <p:sp>
        <p:nvSpPr>
          <p:cNvPr id="4" name="Text 1"/>
          <p:cNvSpPr/>
          <p:nvPr/>
        </p:nvSpPr>
        <p:spPr>
          <a:xfrm>
            <a:off x="428625" y="1132284"/>
            <a:ext cx="133359"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Il </a:t>
            </a:r>
            <a:endParaRPr lang="en-US" sz="1350" dirty="0"/>
          </a:p>
        </p:txBody>
      </p:sp>
      <p:sp>
        <p:nvSpPr>
          <p:cNvPr id="5" name="Text 2"/>
          <p:cNvSpPr/>
          <p:nvPr/>
        </p:nvSpPr>
        <p:spPr>
          <a:xfrm>
            <a:off x="657854" y="1121568"/>
            <a:ext cx="1152934"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Trasformatore</a:t>
            </a:r>
            <a:endParaRPr lang="en-US" sz="1350" dirty="0"/>
          </a:p>
        </p:txBody>
      </p:sp>
      <p:sp>
        <p:nvSpPr>
          <p:cNvPr id="6" name="Text 3"/>
          <p:cNvSpPr/>
          <p:nvPr/>
        </p:nvSpPr>
        <p:spPr>
          <a:xfrm>
            <a:off x="1714919" y="1132284"/>
            <a:ext cx="1795872"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è un'architettura di rete </a:t>
            </a:r>
            <a:endParaRPr lang="en-US" sz="1350" dirty="0"/>
          </a:p>
        </p:txBody>
      </p:sp>
      <p:sp>
        <p:nvSpPr>
          <p:cNvPr id="7" name="Text 4"/>
          <p:cNvSpPr/>
          <p:nvPr/>
        </p:nvSpPr>
        <p:spPr>
          <a:xfrm>
            <a:off x="428625" y="1389459"/>
            <a:ext cx="2630435"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neurale basata esclusivamente sul </a:t>
            </a:r>
            <a:endParaRPr lang="en-US" sz="1350" dirty="0"/>
          </a:p>
        </p:txBody>
      </p:sp>
      <p:sp>
        <p:nvSpPr>
          <p:cNvPr id="8" name="Text 5"/>
          <p:cNvSpPr/>
          <p:nvPr/>
        </p:nvSpPr>
        <p:spPr>
          <a:xfrm>
            <a:off x="428625" y="1646634"/>
            <a:ext cx="1191025"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meccanismo di </a:t>
            </a:r>
            <a:endParaRPr lang="en-US" sz="1350" dirty="0"/>
          </a:p>
        </p:txBody>
      </p:sp>
      <p:sp>
        <p:nvSpPr>
          <p:cNvPr id="9" name="Text 6"/>
          <p:cNvSpPr/>
          <p:nvPr/>
        </p:nvSpPr>
        <p:spPr>
          <a:xfrm>
            <a:off x="1619650" y="1646634"/>
            <a:ext cx="847790" cy="191095"/>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SF Pro Display" pitchFamily="34" charset="0"/>
                <a:ea typeface="SF Pro Display" pitchFamily="34" charset="-122"/>
                <a:cs typeface="SF Pro Display" pitchFamily="34" charset="-120"/>
              </a:rPr>
              <a:t>attenzione</a:t>
            </a:r>
            <a:endParaRPr lang="en-US" sz="1350" dirty="0"/>
          </a:p>
        </p:txBody>
      </p:sp>
      <p:sp>
        <p:nvSpPr>
          <p:cNvPr id="10" name="Text 7"/>
          <p:cNvSpPr/>
          <p:nvPr/>
        </p:nvSpPr>
        <p:spPr>
          <a:xfrm>
            <a:off x="2467440" y="1646634"/>
            <a:ext cx="1105551"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 eliminando la </a:t>
            </a:r>
            <a:endParaRPr lang="en-US" sz="1350" dirty="0"/>
          </a:p>
        </p:txBody>
      </p:sp>
      <p:sp>
        <p:nvSpPr>
          <p:cNvPr id="11" name="Text 8"/>
          <p:cNvSpPr/>
          <p:nvPr/>
        </p:nvSpPr>
        <p:spPr>
          <a:xfrm>
            <a:off x="428625" y="1903809"/>
            <a:ext cx="2897070" cy="191095"/>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SF Pro Display" pitchFamily="34" charset="0"/>
                <a:ea typeface="SF Pro Display" pitchFamily="34" charset="-122"/>
                <a:cs typeface="SF Pro Display" pitchFamily="34" charset="-120"/>
              </a:rPr>
              <a:t>necessità di ricorrenza e convoluzioni. </a:t>
            </a:r>
            <a:endParaRPr lang="en-US" sz="1350" dirty="0"/>
          </a:p>
        </p:txBody>
      </p:sp>
      <p:sp>
        <p:nvSpPr>
          <p:cNvPr id="12" name="Text 9"/>
          <p:cNvSpPr/>
          <p:nvPr/>
        </p:nvSpPr>
        <p:spPr>
          <a:xfrm>
            <a:off x="428625" y="2591395"/>
            <a:ext cx="1420937" cy="158948"/>
          </a:xfrm>
          <a:prstGeom prst="rect">
            <a:avLst/>
          </a:prstGeom>
          <a:noFill/>
          <a:ln/>
        </p:spPr>
        <p:txBody>
          <a:bodyPr wrap="none" lIns="0" tIns="0" rIns="0" bIns="0" rtlCol="0" anchor="ctr">
            <a:spAutoFit/>
          </a:bodyPr>
          <a:lstStyle/>
          <a:p>
            <a:pPr marL="0" indent="0">
              <a:buNone/>
            </a:pPr>
            <a:r>
              <a:rPr lang="en-US" sz="1046" b="1" dirty="0">
                <a:solidFill>
                  <a:srgbClr val="000000"/>
                </a:solidFill>
                <a:latin typeface="SF Pro Display" pitchFamily="34" charset="0"/>
                <a:ea typeface="SF Pro Display" pitchFamily="34" charset="-122"/>
                <a:cs typeface="SF Pro Display" pitchFamily="34" charset="-120"/>
              </a:rPr>
              <a:t>Motivazioni storiche:</a:t>
            </a:r>
            <a:endParaRPr lang="en-US" sz="1046" dirty="0"/>
          </a:p>
        </p:txBody>
      </p:sp>
      <p:sp>
        <p:nvSpPr>
          <p:cNvPr id="13" name="Text 10"/>
          <p:cNvSpPr/>
          <p:nvPr/>
        </p:nvSpPr>
        <p:spPr>
          <a:xfrm>
            <a:off x="428625" y="2805708"/>
            <a:ext cx="3093104" cy="158948"/>
          </a:xfrm>
          <a:prstGeom prst="rect">
            <a:avLst/>
          </a:prstGeom>
          <a:noFill/>
          <a:ln/>
        </p:spPr>
        <p:txBody>
          <a:bodyPr wrap="none" lIns="0" tIns="0" rIns="0" bIns="0" rtlCol="0" anchor="ctr">
            <a:spAutoFit/>
          </a:bodyPr>
          <a:lstStyle/>
          <a:p>
            <a:pPr marL="0" indent="0">
              <a:buNone/>
            </a:pPr>
            <a:r>
              <a:rPr lang="en-US" sz="1046" dirty="0">
                <a:solidFill>
                  <a:srgbClr val="4C4C4C"/>
                </a:solidFill>
                <a:latin typeface="SF Pro Display" pitchFamily="34" charset="0"/>
                <a:ea typeface="SF Pro Display" pitchFamily="34" charset="-122"/>
                <a:cs typeface="SF Pro Display" pitchFamily="34" charset="-120"/>
              </a:rPr>
              <a:t> Introdotto nel 2017 nel paper "Attention is All You </a:t>
            </a:r>
            <a:endParaRPr lang="en-US" sz="1046" dirty="0"/>
          </a:p>
        </p:txBody>
      </p:sp>
      <p:sp>
        <p:nvSpPr>
          <p:cNvPr id="14" name="Text 11"/>
          <p:cNvSpPr/>
          <p:nvPr/>
        </p:nvSpPr>
        <p:spPr>
          <a:xfrm>
            <a:off x="428625" y="3020020"/>
            <a:ext cx="3258443" cy="158948"/>
          </a:xfrm>
          <a:prstGeom prst="rect">
            <a:avLst/>
          </a:prstGeom>
          <a:noFill/>
          <a:ln/>
        </p:spPr>
        <p:txBody>
          <a:bodyPr wrap="none" lIns="0" tIns="0" rIns="0" bIns="0" rtlCol="0" anchor="ctr">
            <a:spAutoFit/>
          </a:bodyPr>
          <a:lstStyle/>
          <a:p>
            <a:pPr marL="0" indent="0">
              <a:buNone/>
            </a:pPr>
            <a:r>
              <a:rPr lang="en-US" sz="1046" dirty="0">
                <a:solidFill>
                  <a:srgbClr val="4C4C4C"/>
                </a:solidFill>
                <a:latin typeface="SF Pro Display" pitchFamily="34" charset="0"/>
                <a:ea typeface="SF Pro Display" pitchFamily="34" charset="-122"/>
                <a:cs typeface="SF Pro Display" pitchFamily="34" charset="-120"/>
              </a:rPr>
              <a:t>Need" per superare i limiti delle reti ricorrenti (RNN) </a:t>
            </a:r>
            <a:endParaRPr lang="en-US" sz="1046" dirty="0"/>
          </a:p>
        </p:txBody>
      </p:sp>
      <p:sp>
        <p:nvSpPr>
          <p:cNvPr id="15" name="Text 12"/>
          <p:cNvSpPr/>
          <p:nvPr/>
        </p:nvSpPr>
        <p:spPr>
          <a:xfrm>
            <a:off x="428625" y="3234333"/>
            <a:ext cx="2621421" cy="158948"/>
          </a:xfrm>
          <a:prstGeom prst="rect">
            <a:avLst/>
          </a:prstGeom>
          <a:noFill/>
          <a:ln/>
        </p:spPr>
        <p:txBody>
          <a:bodyPr wrap="none" lIns="0" tIns="0" rIns="0" bIns="0" rtlCol="0" anchor="ctr">
            <a:spAutoFit/>
          </a:bodyPr>
          <a:lstStyle/>
          <a:p>
            <a:pPr marL="0" indent="0">
              <a:buNone/>
            </a:pPr>
            <a:r>
              <a:rPr lang="en-US" sz="1046" dirty="0">
                <a:solidFill>
                  <a:srgbClr val="4C4C4C"/>
                </a:solidFill>
                <a:latin typeface="SF Pro Display" pitchFamily="34" charset="0"/>
                <a:ea typeface="SF Pro Display" pitchFamily="34" charset="-122"/>
                <a:cs typeface="SF Pro Display" pitchFamily="34" charset="-120"/>
              </a:rPr>
              <a:t>nella gestione di sequenze lunghe e nella </a:t>
            </a:r>
            <a:endParaRPr lang="en-US" sz="1046" dirty="0"/>
          </a:p>
        </p:txBody>
      </p:sp>
      <p:sp>
        <p:nvSpPr>
          <p:cNvPr id="16" name="Text 13"/>
          <p:cNvSpPr/>
          <p:nvPr/>
        </p:nvSpPr>
        <p:spPr>
          <a:xfrm>
            <a:off x="428625" y="3448645"/>
            <a:ext cx="1095980" cy="158948"/>
          </a:xfrm>
          <a:prstGeom prst="rect">
            <a:avLst/>
          </a:prstGeom>
          <a:noFill/>
          <a:ln/>
        </p:spPr>
        <p:txBody>
          <a:bodyPr wrap="none" lIns="0" tIns="0" rIns="0" bIns="0" rtlCol="0" anchor="ctr">
            <a:spAutoFit/>
          </a:bodyPr>
          <a:lstStyle/>
          <a:p>
            <a:pPr marL="0" indent="0">
              <a:buNone/>
            </a:pPr>
            <a:r>
              <a:rPr lang="en-US" sz="1046" dirty="0">
                <a:solidFill>
                  <a:srgbClr val="4C4C4C"/>
                </a:solidFill>
                <a:latin typeface="SF Pro Display" pitchFamily="34" charset="0"/>
                <a:ea typeface="SF Pro Display" pitchFamily="34" charset="-122"/>
                <a:cs typeface="SF Pro Display" pitchFamily="34" charset="-120"/>
              </a:rPr>
              <a:t>parallelizzazione. </a:t>
            </a:r>
            <a:endParaRPr lang="en-US" sz="1046" dirty="0"/>
          </a:p>
        </p:txBody>
      </p:sp>
      <p:pic>
        <p:nvPicPr>
          <p:cNvPr id="17" name="Image 1" descr="preencoded.png"/>
          <p:cNvPicPr>
            <a:picLocks noChangeAspect="1"/>
          </p:cNvPicPr>
          <p:nvPr/>
        </p:nvPicPr>
        <p:blipFill>
          <a:blip r:embed="rId4"/>
          <a:stretch>
            <a:fillRect/>
          </a:stretch>
        </p:blipFill>
        <p:spPr>
          <a:xfrm>
            <a:off x="4471988" y="1171575"/>
            <a:ext cx="3929063" cy="35718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243513"/>
          </a:xfrm>
          <a:prstGeom prst="rect">
            <a:avLst/>
          </a:prstGeom>
        </p:spPr>
      </p:pic>
      <p:sp>
        <p:nvSpPr>
          <p:cNvPr id="3" name="Text 0"/>
          <p:cNvSpPr/>
          <p:nvPr/>
        </p:nvSpPr>
        <p:spPr>
          <a:xfrm>
            <a:off x="428625" y="465694"/>
            <a:ext cx="3848811"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Flusso Dati nel Trasformatore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Shape 1"/>
          <p:cNvSpPr/>
          <p:nvPr/>
        </p:nvSpPr>
        <p:spPr>
          <a:xfrm>
            <a:off x="428625" y="1500188"/>
            <a:ext cx="257175" cy="257175"/>
          </a:xfrm>
          <a:prstGeom prst="ellipse">
            <a:avLst/>
          </a:prstGeom>
          <a:solidFill>
            <a:srgbClr val="000000"/>
          </a:solidFill>
          <a:ln/>
        </p:spPr>
        <p:txBody>
          <a:bodyPr/>
          <a:lstStyle/>
          <a:p>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5" name="Text 2"/>
          <p:cNvSpPr/>
          <p:nvPr/>
        </p:nvSpPr>
        <p:spPr>
          <a:xfrm>
            <a:off x="509924" y="1524901"/>
            <a:ext cx="94577" cy="207749"/>
          </a:xfrm>
          <a:prstGeom prst="rect">
            <a:avLst/>
          </a:prstGeom>
          <a:noFill/>
          <a:ln/>
        </p:spPr>
        <p:txBody>
          <a:bodyPr wrap="none" lIns="0" tIns="0" rIns="0" bIns="0" rtlCol="0" anchor="ctr">
            <a:spAutoFit/>
          </a:bodyPr>
          <a:lstStyle/>
          <a:p>
            <a:pPr marL="0" indent="0" algn="ctr">
              <a:buNone/>
            </a:pPr>
            <a:r>
              <a:rPr lang="en-US" sz="1350" b="1" dirty="0">
                <a:solidFill>
                  <a:srgbClr val="FFFFFF"/>
                </a:solidFill>
                <a:latin typeface="Noto Sans" panose="020B0502040504020204" pitchFamily="34" charset="0"/>
                <a:ea typeface="Noto Sans" panose="020B0502040504020204" pitchFamily="34" charset="0"/>
                <a:cs typeface="Noto Sans" panose="020B0502040504020204" pitchFamily="34" charset="0"/>
              </a:rPr>
              <a:t>1</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3"/>
          <p:cNvSpPr/>
          <p:nvPr/>
        </p:nvSpPr>
        <p:spPr>
          <a:xfrm>
            <a:off x="792956" y="1421026"/>
            <a:ext cx="2664619" cy="415498"/>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Input: sequenza di token di testo</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Shape 4"/>
          <p:cNvSpPr/>
          <p:nvPr/>
        </p:nvSpPr>
        <p:spPr>
          <a:xfrm>
            <a:off x="428625" y="2228850"/>
            <a:ext cx="257175" cy="257175"/>
          </a:xfrm>
          <a:prstGeom prst="ellipse">
            <a:avLst/>
          </a:prstGeom>
          <a:solidFill>
            <a:srgbClr val="000000"/>
          </a:solidFill>
          <a:ln/>
        </p:spPr>
        <p:txBody>
          <a:bodyPr/>
          <a:lstStyle/>
          <a:p>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8" name="Text 5"/>
          <p:cNvSpPr/>
          <p:nvPr/>
        </p:nvSpPr>
        <p:spPr>
          <a:xfrm>
            <a:off x="509924" y="2253563"/>
            <a:ext cx="94577" cy="207749"/>
          </a:xfrm>
          <a:prstGeom prst="rect">
            <a:avLst/>
          </a:prstGeom>
          <a:noFill/>
          <a:ln/>
        </p:spPr>
        <p:txBody>
          <a:bodyPr wrap="none" lIns="0" tIns="0" rIns="0" bIns="0" rtlCol="0" anchor="ctr">
            <a:spAutoFit/>
          </a:bodyPr>
          <a:lstStyle/>
          <a:p>
            <a:pPr marL="0" indent="0" algn="ctr">
              <a:buNone/>
            </a:pPr>
            <a:r>
              <a:rPr lang="en-US" sz="1350" b="1" dirty="0">
                <a:solidFill>
                  <a:srgbClr val="FFFFFF"/>
                </a:solidFill>
                <a:latin typeface="Noto Sans" panose="020B0502040504020204" pitchFamily="34" charset="0"/>
                <a:ea typeface="Noto Sans" panose="020B0502040504020204" pitchFamily="34" charset="0"/>
                <a:cs typeface="Noto Sans" panose="020B0502040504020204" pitchFamily="34" charset="0"/>
              </a:rPr>
              <a:t>2</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 6"/>
          <p:cNvSpPr/>
          <p:nvPr/>
        </p:nvSpPr>
        <p:spPr>
          <a:xfrm>
            <a:off x="792956" y="2149689"/>
            <a:ext cx="2664619" cy="415498"/>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Embedding: conversione in vettori numerici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0" name="Shape 7"/>
          <p:cNvSpPr/>
          <p:nvPr/>
        </p:nvSpPr>
        <p:spPr>
          <a:xfrm>
            <a:off x="428625" y="3086100"/>
            <a:ext cx="257175" cy="257175"/>
          </a:xfrm>
          <a:prstGeom prst="ellipse">
            <a:avLst/>
          </a:prstGeom>
          <a:solidFill>
            <a:srgbClr val="000000"/>
          </a:solidFill>
          <a:ln/>
        </p:spPr>
        <p:txBody>
          <a:bodyPr/>
          <a:lstStyle/>
          <a:p>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8"/>
          <p:cNvSpPr/>
          <p:nvPr/>
        </p:nvSpPr>
        <p:spPr>
          <a:xfrm>
            <a:off x="509924" y="3110813"/>
            <a:ext cx="94577" cy="207749"/>
          </a:xfrm>
          <a:prstGeom prst="rect">
            <a:avLst/>
          </a:prstGeom>
          <a:noFill/>
          <a:ln/>
        </p:spPr>
        <p:txBody>
          <a:bodyPr wrap="none" lIns="0" tIns="0" rIns="0" bIns="0" rtlCol="0" anchor="ctr">
            <a:spAutoFit/>
          </a:bodyPr>
          <a:lstStyle/>
          <a:p>
            <a:pPr marL="0" indent="0" algn="ctr">
              <a:buNone/>
            </a:pPr>
            <a:r>
              <a:rPr lang="en-US" sz="1350" b="1" dirty="0">
                <a:solidFill>
                  <a:srgbClr val="FFFFFF"/>
                </a:solidFill>
                <a:latin typeface="Noto Sans" panose="020B0502040504020204" pitchFamily="34" charset="0"/>
                <a:ea typeface="Noto Sans" panose="020B0502040504020204" pitchFamily="34" charset="0"/>
                <a:cs typeface="Noto Sans" panose="020B0502040504020204" pitchFamily="34" charset="0"/>
              </a:rPr>
              <a:t>3</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Text 9"/>
          <p:cNvSpPr/>
          <p:nvPr/>
        </p:nvSpPr>
        <p:spPr>
          <a:xfrm>
            <a:off x="792956" y="2903063"/>
            <a:ext cx="2664619" cy="623248"/>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Layer trasformatore: elaborazione attraverso meccanismi di attenzione</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3" name="Shape 10"/>
          <p:cNvSpPr/>
          <p:nvPr/>
        </p:nvSpPr>
        <p:spPr>
          <a:xfrm>
            <a:off x="428625" y="3943350"/>
            <a:ext cx="257175" cy="257175"/>
          </a:xfrm>
          <a:prstGeom prst="ellipse">
            <a:avLst/>
          </a:prstGeom>
          <a:solidFill>
            <a:srgbClr val="000000"/>
          </a:solidFill>
          <a:ln/>
        </p:spPr>
        <p:txBody>
          <a:bodyPr/>
          <a:lstStyle/>
          <a:p>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14" name="Text 11"/>
          <p:cNvSpPr/>
          <p:nvPr/>
        </p:nvSpPr>
        <p:spPr>
          <a:xfrm>
            <a:off x="509924" y="3968063"/>
            <a:ext cx="94577" cy="207749"/>
          </a:xfrm>
          <a:prstGeom prst="rect">
            <a:avLst/>
          </a:prstGeom>
          <a:noFill/>
          <a:ln/>
        </p:spPr>
        <p:txBody>
          <a:bodyPr wrap="none" lIns="0" tIns="0" rIns="0" bIns="0" rtlCol="0" anchor="ctr">
            <a:spAutoFit/>
          </a:bodyPr>
          <a:lstStyle/>
          <a:p>
            <a:pPr marL="0" indent="0" algn="ctr">
              <a:buNone/>
            </a:pPr>
            <a:r>
              <a:rPr lang="en-US" sz="1350" b="1" dirty="0">
                <a:solidFill>
                  <a:srgbClr val="FFFFFF"/>
                </a:solidFill>
                <a:latin typeface="Noto Sans" panose="020B0502040504020204" pitchFamily="34" charset="0"/>
                <a:ea typeface="Noto Sans" panose="020B0502040504020204" pitchFamily="34" charset="0"/>
                <a:cs typeface="Noto Sans" panose="020B0502040504020204" pitchFamily="34" charset="0"/>
              </a:rPr>
              <a:t>4</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5" name="Text 12"/>
          <p:cNvSpPr/>
          <p:nvPr/>
        </p:nvSpPr>
        <p:spPr>
          <a:xfrm>
            <a:off x="792956" y="3864189"/>
            <a:ext cx="2664619" cy="415498"/>
          </a:xfrm>
          <a:prstGeom prst="rect">
            <a:avLst/>
          </a:prstGeom>
          <a:noFill/>
          <a:ln/>
        </p:spPr>
        <p:txBody>
          <a:bodyPr wrap="squar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Output: predizioni o rappresentazioni contestuali</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pic>
        <p:nvPicPr>
          <p:cNvPr id="16" name="Image 1" descr="preencoded.png"/>
          <p:cNvPicPr>
            <a:picLocks noChangeAspect="1"/>
          </p:cNvPicPr>
          <p:nvPr/>
        </p:nvPicPr>
        <p:blipFill>
          <a:blip r:embed="rId4"/>
          <a:stretch>
            <a:fillRect/>
          </a:stretch>
        </p:blipFill>
        <p:spPr>
          <a:xfrm>
            <a:off x="4736306" y="1500188"/>
            <a:ext cx="2986088" cy="29146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428625" y="465694"/>
            <a:ext cx="4504438" cy="311624"/>
          </a:xfrm>
          <a:prstGeom prst="rect">
            <a:avLst/>
          </a:prstGeom>
          <a:noFill/>
          <a:ln/>
        </p:spPr>
        <p:txBody>
          <a:bodyPr wrap="none" lIns="0" tIns="0" rIns="0" bIns="0" rtlCol="0" anchor="ctr">
            <a:spAutoFit/>
          </a:bodyPr>
          <a:lstStyle/>
          <a:p>
            <a:pPr marL="0" indent="0">
              <a:buNone/>
            </a:pPr>
            <a:r>
              <a:rPr lang="en-US" sz="2025" b="1" dirty="0">
                <a:solidFill>
                  <a:srgbClr val="000000"/>
                </a:solidFill>
                <a:latin typeface="Noto Sans" panose="020B0502040504020204" pitchFamily="34" charset="0"/>
                <a:ea typeface="Noto Sans" panose="020B0502040504020204" pitchFamily="34" charset="0"/>
                <a:cs typeface="Noto Sans" panose="020B0502040504020204" pitchFamily="34" charset="0"/>
              </a:rPr>
              <a:t>Esempio Pratico del Trasformatore</a:t>
            </a:r>
            <a:endParaRPr lang="en-US" sz="2025" dirty="0">
              <a:latin typeface="Noto Sans" panose="020B0502040504020204" pitchFamily="34" charset="0"/>
              <a:ea typeface="Noto Sans" panose="020B0502040504020204" pitchFamily="34" charset="0"/>
              <a:cs typeface="Noto Sans" panose="020B0502040504020204" pitchFamily="34" charset="0"/>
            </a:endParaRPr>
          </a:p>
        </p:txBody>
      </p:sp>
      <p:sp>
        <p:nvSpPr>
          <p:cNvPr id="4" name="Text 1"/>
          <p:cNvSpPr/>
          <p:nvPr/>
        </p:nvSpPr>
        <p:spPr>
          <a:xfrm>
            <a:off x="428625" y="1123957"/>
            <a:ext cx="243816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Il trasformatore analizza le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5" name="Text 2"/>
          <p:cNvSpPr/>
          <p:nvPr/>
        </p:nvSpPr>
        <p:spPr>
          <a:xfrm>
            <a:off x="2858287" y="1119805"/>
            <a:ext cx="1098058"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relazioni tra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6" name="Text 3"/>
          <p:cNvSpPr/>
          <p:nvPr/>
        </p:nvSpPr>
        <p:spPr>
          <a:xfrm>
            <a:off x="428625" y="1381132"/>
            <a:ext cx="554639"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parole</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7" name="Text 4"/>
          <p:cNvSpPr/>
          <p:nvPr/>
        </p:nvSpPr>
        <p:spPr>
          <a:xfrm>
            <a:off x="943142" y="1381132"/>
            <a:ext cx="2933495"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in una frase, indipendentemente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8" name="Text 5"/>
          <p:cNvSpPr/>
          <p:nvPr/>
        </p:nvSpPr>
        <p:spPr>
          <a:xfrm>
            <a:off x="428625" y="1638307"/>
            <a:ext cx="1771319"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dalla loro posizione.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9" name="Text 6"/>
          <p:cNvSpPr/>
          <p:nvPr/>
        </p:nvSpPr>
        <p:spPr>
          <a:xfrm>
            <a:off x="428625" y="2109795"/>
            <a:ext cx="3508974"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Ogni parola "presta attenzione" a tutte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0" name="Text 7"/>
          <p:cNvSpPr/>
          <p:nvPr/>
        </p:nvSpPr>
        <p:spPr>
          <a:xfrm>
            <a:off x="428625" y="2366970"/>
            <a:ext cx="2569614"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le altre parole nella frase con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1" name="Text 8"/>
          <p:cNvSpPr/>
          <p:nvPr/>
        </p:nvSpPr>
        <p:spPr>
          <a:xfrm>
            <a:off x="3055975" y="2364001"/>
            <a:ext cx="625171"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diversi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2" name="Text 9"/>
          <p:cNvSpPr/>
          <p:nvPr/>
        </p:nvSpPr>
        <p:spPr>
          <a:xfrm>
            <a:off x="428625" y="2624145"/>
            <a:ext cx="1705595" cy="207749"/>
          </a:xfrm>
          <a:prstGeom prst="rect">
            <a:avLst/>
          </a:prstGeom>
          <a:noFill/>
          <a:ln/>
        </p:spPr>
        <p:txBody>
          <a:bodyPr wrap="none" lIns="0" tIns="0" rIns="0" bIns="0" rtlCol="0" anchor="ctr">
            <a:spAutoFit/>
          </a:bodyPr>
          <a:lstStyle/>
          <a:p>
            <a:pPr marL="0" indent="0">
              <a:buNone/>
            </a:pPr>
            <a:r>
              <a:rPr lang="en-US" sz="1350" b="1" dirty="0">
                <a:solidFill>
                  <a:srgbClr val="000000"/>
                </a:solidFill>
                <a:latin typeface="Noto Sans" panose="020B0502040504020204" pitchFamily="34" charset="0"/>
                <a:ea typeface="Noto Sans" panose="020B0502040504020204" pitchFamily="34" charset="0"/>
                <a:cs typeface="Noto Sans" panose="020B0502040504020204" pitchFamily="34" charset="0"/>
              </a:rPr>
              <a:t>gradi di importanza</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3" name="Text 10"/>
          <p:cNvSpPr/>
          <p:nvPr/>
        </p:nvSpPr>
        <p:spPr>
          <a:xfrm>
            <a:off x="2009933" y="2624145"/>
            <a:ext cx="94578" cy="207749"/>
          </a:xfrm>
          <a:prstGeom prst="rect">
            <a:avLst/>
          </a:prstGeom>
          <a:noFill/>
          <a:ln/>
        </p:spPr>
        <p:txBody>
          <a:bodyPr wrap="none" lIns="0" tIns="0" rIns="0" bIns="0" rtlCol="0" anchor="ctr">
            <a:spAutoFit/>
          </a:bodyPr>
          <a:lstStyle/>
          <a:p>
            <a:pPr marL="0" indent="0">
              <a:buNone/>
            </a:pPr>
            <a:r>
              <a:rPr lang="en-US" sz="1350" b="1" dirty="0">
                <a:solidFill>
                  <a:srgbClr val="4C4C4C"/>
                </a:solidFill>
                <a:latin typeface="Noto Sans" panose="020B0502040504020204" pitchFamily="34" charset="0"/>
                <a:ea typeface="Noto Sans" panose="020B0502040504020204" pitchFamily="34" charset="0"/>
                <a:cs typeface="Noto Sans" panose="020B0502040504020204" pitchFamily="34" charset="0"/>
              </a:rPr>
              <a:t>. </a:t>
            </a:r>
            <a:endParaRPr lang="en-US" sz="1350" dirty="0">
              <a:latin typeface="Noto Sans" panose="020B0502040504020204" pitchFamily="34" charset="0"/>
              <a:ea typeface="Noto Sans" panose="020B0502040504020204" pitchFamily="34" charset="0"/>
              <a:cs typeface="Noto Sans" panose="020B0502040504020204" pitchFamily="34" charset="0"/>
            </a:endParaRPr>
          </a:p>
        </p:txBody>
      </p:sp>
      <p:sp>
        <p:nvSpPr>
          <p:cNvPr id="14" name="Shape 11"/>
          <p:cNvSpPr/>
          <p:nvPr/>
        </p:nvSpPr>
        <p:spPr>
          <a:xfrm>
            <a:off x="428625" y="3071813"/>
            <a:ext cx="3028950" cy="1285875"/>
          </a:xfrm>
          <a:prstGeom prst="rect">
            <a:avLst/>
          </a:prstGeom>
          <a:solidFill>
            <a:srgbClr val="F8F8F8"/>
          </a:solidFill>
          <a:ln/>
        </p:spPr>
        <p:txBody>
          <a:bodyPr/>
          <a:lstStyle/>
          <a:p>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15" name="Shape 12"/>
          <p:cNvSpPr/>
          <p:nvPr/>
        </p:nvSpPr>
        <p:spPr>
          <a:xfrm>
            <a:off x="428625" y="3071813"/>
            <a:ext cx="28575" cy="1285875"/>
          </a:xfrm>
          <a:prstGeom prst="rect">
            <a:avLst/>
          </a:prstGeom>
          <a:solidFill>
            <a:srgbClr val="000000"/>
          </a:solidFill>
          <a:ln/>
        </p:spPr>
        <p:txBody>
          <a:bodyPr/>
          <a:lstStyle/>
          <a:p>
            <a:endParaRPr lang="en-US">
              <a:latin typeface="Noto Sans" panose="020B0502040504020204" pitchFamily="34" charset="0"/>
              <a:ea typeface="Noto Sans" panose="020B0502040504020204" pitchFamily="34" charset="0"/>
              <a:cs typeface="Noto Sans" panose="020B0502040504020204" pitchFamily="34" charset="0"/>
            </a:endParaRPr>
          </a:p>
        </p:txBody>
      </p:sp>
      <p:sp>
        <p:nvSpPr>
          <p:cNvPr id="16" name="Text 13"/>
          <p:cNvSpPr/>
          <p:nvPr/>
        </p:nvSpPr>
        <p:spPr>
          <a:xfrm>
            <a:off x="535781" y="3204761"/>
            <a:ext cx="2516715" cy="160941"/>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 Nell'esempio: "The animal didn't cross </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17" name="Text 14"/>
          <p:cNvSpPr/>
          <p:nvPr/>
        </p:nvSpPr>
        <p:spPr>
          <a:xfrm>
            <a:off x="535781" y="3311917"/>
            <a:ext cx="2801969" cy="160941"/>
          </a:xfrm>
          <a:prstGeom prst="rect">
            <a:avLst/>
          </a:prstGeom>
          <a:noFill/>
          <a:ln/>
        </p:spPr>
        <p:txBody>
          <a:bodyPr wrap="square" lIns="0"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the street because it was too tired"</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18" name="Text 15"/>
          <p:cNvSpPr/>
          <p:nvPr/>
        </p:nvSpPr>
        <p:spPr>
          <a:xfrm>
            <a:off x="535781" y="3847699"/>
            <a:ext cx="2617704" cy="160941"/>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 Il modello identifica che "it" si riferisce a </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sp>
        <p:nvSpPr>
          <p:cNvPr id="19" name="Text 16"/>
          <p:cNvSpPr/>
          <p:nvPr/>
        </p:nvSpPr>
        <p:spPr>
          <a:xfrm>
            <a:off x="535781" y="4062011"/>
            <a:ext cx="1676741" cy="160941"/>
          </a:xfrm>
          <a:prstGeom prst="rect">
            <a:avLst/>
          </a:prstGeom>
          <a:noFill/>
          <a:ln/>
        </p:spPr>
        <p:txBody>
          <a:bodyPr wrap="none" lIns="0" tIns="0" rIns="0" bIns="0" rtlCol="0" anchor="ctr">
            <a:spAutoFit/>
          </a:bodyPr>
          <a:lstStyle/>
          <a:p>
            <a:pPr marL="0" indent="0">
              <a:buNone/>
            </a:pPr>
            <a:r>
              <a:rPr lang="en-US" sz="1046" dirty="0">
                <a:solidFill>
                  <a:srgbClr val="4C4C4C"/>
                </a:solidFill>
                <a:latin typeface="Noto Sans" panose="020B0502040504020204" pitchFamily="34" charset="0"/>
                <a:ea typeface="Noto Sans" panose="020B0502040504020204" pitchFamily="34" charset="0"/>
                <a:cs typeface="Noto Sans" panose="020B0502040504020204" pitchFamily="34" charset="0"/>
              </a:rPr>
              <a:t>"animal" e non a "street". </a:t>
            </a:r>
            <a:endParaRPr lang="en-US" sz="1046" dirty="0">
              <a:latin typeface="Noto Sans" panose="020B0502040504020204" pitchFamily="34" charset="0"/>
              <a:ea typeface="Noto Sans" panose="020B0502040504020204" pitchFamily="34" charset="0"/>
              <a:cs typeface="Noto Sans" panose="020B0502040504020204" pitchFamily="34" charset="0"/>
            </a:endParaRPr>
          </a:p>
        </p:txBody>
      </p:sp>
      <p:pic>
        <p:nvPicPr>
          <p:cNvPr id="20" name="Image 1" descr="preencoded.png"/>
          <p:cNvPicPr>
            <a:picLocks noChangeAspect="1"/>
          </p:cNvPicPr>
          <p:nvPr/>
        </p:nvPicPr>
        <p:blipFill>
          <a:blip r:embed="rId4"/>
          <a:stretch>
            <a:fillRect/>
          </a:stretch>
        </p:blipFill>
        <p:spPr>
          <a:xfrm>
            <a:off x="4609700" y="1300163"/>
            <a:ext cx="3653637" cy="32146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351</TotalTime>
  <Words>5282</Words>
  <Application>Microsoft Office PowerPoint</Application>
  <PresentationFormat>On-screen Show (16:9)</PresentationFormat>
  <Paragraphs>623</Paragraphs>
  <Slides>39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Inter</vt:lpstr>
      <vt:lpstr>Noto Sans</vt:lpstr>
      <vt:lpstr>SF Pro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ANGELA ANGUILANO</cp:lastModifiedBy>
  <cp:revision>50</cp:revision>
  <dcterms:created xsi:type="dcterms:W3CDTF">2025-09-09T08:45:41Z</dcterms:created>
  <dcterms:modified xsi:type="dcterms:W3CDTF">2025-10-24T10:16:40Z</dcterms:modified>
</cp:coreProperties>
</file>